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 id="2147483650" r:id="rId6"/>
  </p:sldMasterIdLst>
  <p:notesMasterIdLst>
    <p:notesMasterId r:id="rId50"/>
  </p:notesMasterIdLst>
  <p:handoutMasterIdLst>
    <p:handoutMasterId r:id="rId51"/>
  </p:handoutMasterIdLst>
  <p:sldIdLst>
    <p:sldId id="320" r:id="rId7"/>
    <p:sldId id="348" r:id="rId8"/>
    <p:sldId id="373" r:id="rId9"/>
    <p:sldId id="374" r:id="rId10"/>
    <p:sldId id="335" r:id="rId11"/>
    <p:sldId id="359" r:id="rId12"/>
    <p:sldId id="337" r:id="rId13"/>
    <p:sldId id="357" r:id="rId14"/>
    <p:sldId id="364" r:id="rId15"/>
    <p:sldId id="365" r:id="rId16"/>
    <p:sldId id="366" r:id="rId17"/>
    <p:sldId id="356" r:id="rId18"/>
    <p:sldId id="358" r:id="rId19"/>
    <p:sldId id="330" r:id="rId20"/>
    <p:sldId id="382" r:id="rId21"/>
    <p:sldId id="383" r:id="rId22"/>
    <p:sldId id="360" r:id="rId23"/>
    <p:sldId id="362" r:id="rId24"/>
    <p:sldId id="367" r:id="rId25"/>
    <p:sldId id="363" r:id="rId26"/>
    <p:sldId id="381" r:id="rId27"/>
    <p:sldId id="340" r:id="rId28"/>
    <p:sldId id="371" r:id="rId29"/>
    <p:sldId id="379" r:id="rId30"/>
    <p:sldId id="375" r:id="rId31"/>
    <p:sldId id="351" r:id="rId32"/>
    <p:sldId id="378" r:id="rId33"/>
    <p:sldId id="380" r:id="rId34"/>
    <p:sldId id="372" r:id="rId35"/>
    <p:sldId id="353" r:id="rId36"/>
    <p:sldId id="376" r:id="rId37"/>
    <p:sldId id="377" r:id="rId38"/>
    <p:sldId id="368" r:id="rId39"/>
    <p:sldId id="369" r:id="rId40"/>
    <p:sldId id="346" r:id="rId41"/>
    <p:sldId id="338" r:id="rId42"/>
    <p:sldId id="343" r:id="rId43"/>
    <p:sldId id="331" r:id="rId44"/>
    <p:sldId id="334" r:id="rId45"/>
    <p:sldId id="325" r:id="rId46"/>
    <p:sldId id="326" r:id="rId47"/>
    <p:sldId id="370" r:id="rId48"/>
    <p:sldId id="333" r:id="rId49"/>
  </p:sldIdLst>
  <p:sldSz cx="9144000" cy="6858000" type="screen4x3"/>
  <p:notesSz cx="7010400" cy="9296400"/>
  <p:defaultTextStyle>
    <a:defPPr>
      <a:defRPr lang="en-US"/>
    </a:defPPr>
    <a:lvl1pPr algn="l" rtl="0" fontAlgn="base">
      <a:spcBef>
        <a:spcPct val="0"/>
      </a:spcBef>
      <a:spcAft>
        <a:spcPct val="0"/>
      </a:spcAft>
      <a:defRPr b="1" i="1" kern="1200">
        <a:solidFill>
          <a:schemeClr val="tx1"/>
        </a:solidFill>
        <a:latin typeface="Arial" charset="0"/>
        <a:ea typeface="+mn-ea"/>
        <a:cs typeface="Times New Roman" pitchFamily="18" charset="0"/>
      </a:defRPr>
    </a:lvl1pPr>
    <a:lvl2pPr marL="457200" algn="l" rtl="0" fontAlgn="base">
      <a:spcBef>
        <a:spcPct val="0"/>
      </a:spcBef>
      <a:spcAft>
        <a:spcPct val="0"/>
      </a:spcAft>
      <a:defRPr b="1" i="1" kern="1200">
        <a:solidFill>
          <a:schemeClr val="tx1"/>
        </a:solidFill>
        <a:latin typeface="Arial" charset="0"/>
        <a:ea typeface="+mn-ea"/>
        <a:cs typeface="Times New Roman" pitchFamily="18" charset="0"/>
      </a:defRPr>
    </a:lvl2pPr>
    <a:lvl3pPr marL="914400" algn="l" rtl="0" fontAlgn="base">
      <a:spcBef>
        <a:spcPct val="0"/>
      </a:spcBef>
      <a:spcAft>
        <a:spcPct val="0"/>
      </a:spcAft>
      <a:defRPr b="1" i="1" kern="1200">
        <a:solidFill>
          <a:schemeClr val="tx1"/>
        </a:solidFill>
        <a:latin typeface="Arial" charset="0"/>
        <a:ea typeface="+mn-ea"/>
        <a:cs typeface="Times New Roman" pitchFamily="18" charset="0"/>
      </a:defRPr>
    </a:lvl3pPr>
    <a:lvl4pPr marL="1371600" algn="l" rtl="0" fontAlgn="base">
      <a:spcBef>
        <a:spcPct val="0"/>
      </a:spcBef>
      <a:spcAft>
        <a:spcPct val="0"/>
      </a:spcAft>
      <a:defRPr b="1" i="1" kern="1200">
        <a:solidFill>
          <a:schemeClr val="tx1"/>
        </a:solidFill>
        <a:latin typeface="Arial" charset="0"/>
        <a:ea typeface="+mn-ea"/>
        <a:cs typeface="Times New Roman" pitchFamily="18" charset="0"/>
      </a:defRPr>
    </a:lvl4pPr>
    <a:lvl5pPr marL="1828800" algn="l" rtl="0" fontAlgn="base">
      <a:spcBef>
        <a:spcPct val="0"/>
      </a:spcBef>
      <a:spcAft>
        <a:spcPct val="0"/>
      </a:spcAft>
      <a:defRPr b="1" i="1" kern="1200">
        <a:solidFill>
          <a:schemeClr val="tx1"/>
        </a:solidFill>
        <a:latin typeface="Arial" charset="0"/>
        <a:ea typeface="+mn-ea"/>
        <a:cs typeface="Times New Roman" pitchFamily="18" charset="0"/>
      </a:defRPr>
    </a:lvl5pPr>
    <a:lvl6pPr marL="2286000" algn="l" defTabSz="914400" rtl="0" eaLnBrk="1" latinLnBrk="0" hangingPunct="1">
      <a:defRPr b="1" i="1" kern="1200">
        <a:solidFill>
          <a:schemeClr val="tx1"/>
        </a:solidFill>
        <a:latin typeface="Arial" charset="0"/>
        <a:ea typeface="+mn-ea"/>
        <a:cs typeface="Times New Roman" pitchFamily="18" charset="0"/>
      </a:defRPr>
    </a:lvl6pPr>
    <a:lvl7pPr marL="2743200" algn="l" defTabSz="914400" rtl="0" eaLnBrk="1" latinLnBrk="0" hangingPunct="1">
      <a:defRPr b="1" i="1" kern="1200">
        <a:solidFill>
          <a:schemeClr val="tx1"/>
        </a:solidFill>
        <a:latin typeface="Arial" charset="0"/>
        <a:ea typeface="+mn-ea"/>
        <a:cs typeface="Times New Roman" pitchFamily="18" charset="0"/>
      </a:defRPr>
    </a:lvl7pPr>
    <a:lvl8pPr marL="3200400" algn="l" defTabSz="914400" rtl="0" eaLnBrk="1" latinLnBrk="0" hangingPunct="1">
      <a:defRPr b="1" i="1" kern="1200">
        <a:solidFill>
          <a:schemeClr val="tx1"/>
        </a:solidFill>
        <a:latin typeface="Arial" charset="0"/>
        <a:ea typeface="+mn-ea"/>
        <a:cs typeface="Times New Roman" pitchFamily="18" charset="0"/>
      </a:defRPr>
    </a:lvl8pPr>
    <a:lvl9pPr marL="3657600" algn="l" defTabSz="914400" rtl="0" eaLnBrk="1" latinLnBrk="0" hangingPunct="1">
      <a:defRPr b="1" i="1"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00"/>
    <a:srgbClr val="000066"/>
    <a:srgbClr val="CEDFF2"/>
    <a:srgbClr val="FFFFCC"/>
    <a:srgbClr val="CCFFCC"/>
    <a:srgbClr val="969696"/>
    <a:srgbClr val="C0C0C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9878" autoAdjust="0"/>
  </p:normalViewPr>
  <p:slideViewPr>
    <p:cSldViewPr snapToGrid="0">
      <p:cViewPr varScale="1">
        <p:scale>
          <a:sx n="129" d="100"/>
          <a:sy n="129" d="100"/>
        </p:scale>
        <p:origin x="1374" y="132"/>
      </p:cViewPr>
      <p:guideLst>
        <p:guide orient="horz" pos="2160"/>
        <p:guide pos="2880"/>
      </p:guideLst>
    </p:cSldViewPr>
  </p:slideViewPr>
  <p:outlineViewPr>
    <p:cViewPr>
      <p:scale>
        <a:sx n="33" d="100"/>
        <a:sy n="33" d="100"/>
      </p:scale>
      <p:origin x="0" y="754"/>
    </p:cViewPr>
    <p:sldLst>
      <p:sld r:id="rId1" collapse="1"/>
    </p:sldLst>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100" d="100"/>
          <a:sy n="100" d="100"/>
        </p:scale>
        <p:origin x="-732"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1"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38161"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l" defTabSz="932515" eaLnBrk="0" hangingPunct="0">
              <a:defRPr sz="1200"/>
            </a:lvl1pPr>
          </a:lstStyle>
          <a:p>
            <a:pPr>
              <a:defRPr/>
            </a:pPr>
            <a:endParaRPr lang="en-US" dirty="0"/>
          </a:p>
        </p:txBody>
      </p:sp>
      <p:sp>
        <p:nvSpPr>
          <p:cNvPr id="12291" name="Rectangle 3"/>
          <p:cNvSpPr>
            <a:spLocks noGrp="1" noChangeArrowheads="1"/>
          </p:cNvSpPr>
          <p:nvPr>
            <p:ph type="dt" sz="quarter" idx="1"/>
          </p:nvPr>
        </p:nvSpPr>
        <p:spPr bwMode="auto">
          <a:xfrm>
            <a:off x="3972240" y="0"/>
            <a:ext cx="3038160"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2515" eaLnBrk="0" hangingPunct="0">
              <a:defRPr sz="1200"/>
            </a:lvl1pPr>
          </a:lstStyle>
          <a:p>
            <a:pPr>
              <a:defRPr/>
            </a:pPr>
            <a:endParaRPr lang="en-US" dirty="0"/>
          </a:p>
        </p:txBody>
      </p:sp>
      <p:sp>
        <p:nvSpPr>
          <p:cNvPr id="12292" name="Rectangle 4"/>
          <p:cNvSpPr>
            <a:spLocks noGrp="1" noChangeArrowheads="1"/>
          </p:cNvSpPr>
          <p:nvPr>
            <p:ph type="ftr" sz="quarter" idx="2"/>
          </p:nvPr>
        </p:nvSpPr>
        <p:spPr bwMode="auto">
          <a:xfrm>
            <a:off x="1" y="8832221"/>
            <a:ext cx="3038161"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l" defTabSz="932515" eaLnBrk="0" hangingPunct="0">
              <a:defRPr sz="1200"/>
            </a:lvl1pPr>
          </a:lstStyle>
          <a:p>
            <a:pPr>
              <a:defRPr/>
            </a:pPr>
            <a:endParaRPr lang="en-US" dirty="0"/>
          </a:p>
        </p:txBody>
      </p:sp>
      <p:sp>
        <p:nvSpPr>
          <p:cNvPr id="12293" name="Rectangle 5"/>
          <p:cNvSpPr>
            <a:spLocks noGrp="1" noChangeArrowheads="1"/>
          </p:cNvSpPr>
          <p:nvPr>
            <p:ph type="sldNum" sz="quarter" idx="3"/>
          </p:nvPr>
        </p:nvSpPr>
        <p:spPr bwMode="auto">
          <a:xfrm>
            <a:off x="3972240" y="8832221"/>
            <a:ext cx="3038160"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2515" eaLnBrk="0" hangingPunct="0">
              <a:defRPr sz="1200"/>
            </a:lvl1pPr>
          </a:lstStyle>
          <a:p>
            <a:pPr>
              <a:defRPr/>
            </a:pPr>
            <a:fld id="{9832EDEA-70BD-41E7-BC05-7839344574F6}" type="slidenum">
              <a:rPr lang="en-US"/>
              <a:pPr>
                <a:defRPr/>
              </a:pPr>
              <a:t>‹#›</a:t>
            </a:fld>
            <a:endParaRPr lang="en-US" dirty="0"/>
          </a:p>
        </p:txBody>
      </p:sp>
    </p:spTree>
    <p:extLst>
      <p:ext uri="{BB962C8B-B14F-4D97-AF65-F5344CB8AC3E}">
        <p14:creationId xmlns:p14="http://schemas.microsoft.com/office/powerpoint/2010/main" val="174142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161"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l" defTabSz="932515" eaLnBrk="0" hangingPunct="0">
              <a:defRPr sz="1200"/>
            </a:lvl1pPr>
          </a:lstStyle>
          <a:p>
            <a:pPr>
              <a:defRPr/>
            </a:pPr>
            <a:endParaRPr lang="en-US" dirty="0"/>
          </a:p>
        </p:txBody>
      </p:sp>
      <p:sp>
        <p:nvSpPr>
          <p:cNvPr id="5123" name="Rectangle 3"/>
          <p:cNvSpPr>
            <a:spLocks noGrp="1" noChangeArrowheads="1"/>
          </p:cNvSpPr>
          <p:nvPr>
            <p:ph type="dt" idx="1"/>
          </p:nvPr>
        </p:nvSpPr>
        <p:spPr bwMode="auto">
          <a:xfrm>
            <a:off x="3972240" y="0"/>
            <a:ext cx="3038160"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2515" eaLnBrk="0" hangingPunct="0">
              <a:defRPr sz="120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1100" y="698500"/>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684" y="4416112"/>
            <a:ext cx="5139034" cy="4182419"/>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32221"/>
            <a:ext cx="3038161"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l" defTabSz="932515" eaLnBrk="0" hangingPunct="0">
              <a:defRPr sz="1200"/>
            </a:lvl1pPr>
          </a:lstStyle>
          <a:p>
            <a:pPr>
              <a:defRPr/>
            </a:pPr>
            <a:endParaRPr lang="en-US" dirty="0"/>
          </a:p>
        </p:txBody>
      </p:sp>
      <p:sp>
        <p:nvSpPr>
          <p:cNvPr id="5127" name="Rectangle 7"/>
          <p:cNvSpPr>
            <a:spLocks noGrp="1" noChangeArrowheads="1"/>
          </p:cNvSpPr>
          <p:nvPr>
            <p:ph type="sldNum" sz="quarter" idx="5"/>
          </p:nvPr>
        </p:nvSpPr>
        <p:spPr bwMode="auto">
          <a:xfrm>
            <a:off x="3972240" y="8832221"/>
            <a:ext cx="3038160"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2515" eaLnBrk="0" hangingPunct="0">
              <a:defRPr sz="1200"/>
            </a:lvl1pPr>
          </a:lstStyle>
          <a:p>
            <a:pPr>
              <a:defRPr/>
            </a:pPr>
            <a:fld id="{9ECFB505-4BFD-401E-BE2D-A05A24DFDC05}" type="slidenum">
              <a:rPr lang="en-US"/>
              <a:pPr>
                <a:defRPr/>
              </a:pPr>
              <a:t>‹#›</a:t>
            </a:fld>
            <a:endParaRPr lang="en-US" dirty="0"/>
          </a:p>
        </p:txBody>
      </p:sp>
    </p:spTree>
    <p:extLst>
      <p:ext uri="{BB962C8B-B14F-4D97-AF65-F5344CB8AC3E}">
        <p14:creationId xmlns:p14="http://schemas.microsoft.com/office/powerpoint/2010/main" val="4049082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identified in NAVADMIN 181/13: Ensure all permanent party Sailors residing in barracks attend orientation  training within 30 days of occupancy.</a:t>
            </a:r>
          </a:p>
          <a:p>
            <a:endParaRPr lang="en-US" dirty="0"/>
          </a:p>
          <a:p>
            <a:r>
              <a:rPr lang="en-US" dirty="0"/>
              <a:t>Allowing UH staff to provide New Resident orientation</a:t>
            </a:r>
            <a:r>
              <a:rPr lang="en-US" baseline="0" dirty="0"/>
              <a:t> accommodates Installation needs; flexibility to accommodate 1 or 300 new check-ins.   </a:t>
            </a:r>
          </a:p>
          <a:p>
            <a:endParaRPr lang="en-US" baseline="0" dirty="0"/>
          </a:p>
          <a:p>
            <a:r>
              <a:rPr lang="en-US" dirty="0"/>
              <a:t>Updated Guidance will be included in revision of Ops Guide (turning into a SOP (i.e.. reminiscent of the P-935) Release TBD) Resourced to be accomplished this year.</a:t>
            </a:r>
          </a:p>
          <a:p>
            <a:r>
              <a:rPr lang="en-US" dirty="0"/>
              <a:t>   -UH Orientation will be provided within 30 days of Resident check-in by UH Staff, civilian or military E6 and above, may be provided by RA</a:t>
            </a:r>
          </a:p>
          <a:p>
            <a:r>
              <a:rPr lang="en-US" dirty="0"/>
              <a:t>   -Documentation of training will be retained in resident file</a:t>
            </a:r>
          </a:p>
          <a:p>
            <a:r>
              <a:rPr lang="en-US" dirty="0"/>
              <a:t>   -Orientation will include: </a:t>
            </a:r>
          </a:p>
          <a:p>
            <a:pPr defTabSz="914307">
              <a:defRPr/>
            </a:pPr>
            <a:r>
              <a:rPr lang="en-US" dirty="0"/>
              <a:t>	1) Review of Welcome Aboard &amp; Base Orientation; </a:t>
            </a:r>
          </a:p>
          <a:p>
            <a:pPr defTabSz="914307">
              <a:defRPr/>
            </a:pPr>
            <a:r>
              <a:rPr lang="en-US" dirty="0"/>
              <a:t>	2) Review of UH Rules and Regulations;</a:t>
            </a:r>
          </a:p>
          <a:p>
            <a:r>
              <a:rPr lang="en-US" dirty="0"/>
              <a:t>	3) Discussion on who their RA is and the RA Roles and Responsibilities; and </a:t>
            </a:r>
          </a:p>
          <a:p>
            <a:r>
              <a:rPr lang="en-US" dirty="0"/>
              <a:t>	4) Discussion on SAPR for UH residents</a:t>
            </a:r>
          </a:p>
          <a:p>
            <a:endParaRPr lang="en-US" dirty="0"/>
          </a:p>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31" eaLnBrk="0" hangingPunct="0">
              <a:defRPr b="1" i="1">
                <a:solidFill>
                  <a:schemeClr val="tx1"/>
                </a:solidFill>
                <a:latin typeface="Arial" charset="0"/>
                <a:cs typeface="Times New Roman" pitchFamily="18" charset="0"/>
              </a:defRPr>
            </a:lvl1pPr>
            <a:lvl2pPr marL="749789" indent="-288381" defTabSz="932431" eaLnBrk="0" hangingPunct="0">
              <a:defRPr b="1" i="1">
                <a:solidFill>
                  <a:schemeClr val="tx1"/>
                </a:solidFill>
                <a:latin typeface="Arial" charset="0"/>
                <a:cs typeface="Times New Roman" pitchFamily="18" charset="0"/>
              </a:defRPr>
            </a:lvl2pPr>
            <a:lvl3pPr marL="1153521" indent="-230704" defTabSz="932431" eaLnBrk="0" hangingPunct="0">
              <a:defRPr b="1" i="1">
                <a:solidFill>
                  <a:schemeClr val="tx1"/>
                </a:solidFill>
                <a:latin typeface="Arial" charset="0"/>
                <a:cs typeface="Times New Roman" pitchFamily="18" charset="0"/>
              </a:defRPr>
            </a:lvl3pPr>
            <a:lvl4pPr marL="1614931" indent="-230704" defTabSz="932431" eaLnBrk="0" hangingPunct="0">
              <a:defRPr b="1" i="1">
                <a:solidFill>
                  <a:schemeClr val="tx1"/>
                </a:solidFill>
                <a:latin typeface="Arial" charset="0"/>
                <a:cs typeface="Times New Roman" pitchFamily="18" charset="0"/>
              </a:defRPr>
            </a:lvl4pPr>
            <a:lvl5pPr marL="2076341" indent="-230704" defTabSz="932431" eaLnBrk="0" hangingPunct="0">
              <a:defRPr b="1" i="1">
                <a:solidFill>
                  <a:schemeClr val="tx1"/>
                </a:solidFill>
                <a:latin typeface="Arial" charset="0"/>
                <a:cs typeface="Times New Roman" pitchFamily="18" charset="0"/>
              </a:defRPr>
            </a:lvl5pPr>
            <a:lvl6pPr marL="2537748" indent="-230704" defTabSz="932431" eaLnBrk="0" fontAlgn="base" hangingPunct="0">
              <a:spcBef>
                <a:spcPct val="0"/>
              </a:spcBef>
              <a:spcAft>
                <a:spcPct val="0"/>
              </a:spcAft>
              <a:defRPr b="1" i="1">
                <a:solidFill>
                  <a:schemeClr val="tx1"/>
                </a:solidFill>
                <a:latin typeface="Arial" charset="0"/>
                <a:cs typeface="Times New Roman" pitchFamily="18" charset="0"/>
              </a:defRPr>
            </a:lvl6pPr>
            <a:lvl7pPr marL="2999157" indent="-230704" defTabSz="932431" eaLnBrk="0" fontAlgn="base" hangingPunct="0">
              <a:spcBef>
                <a:spcPct val="0"/>
              </a:spcBef>
              <a:spcAft>
                <a:spcPct val="0"/>
              </a:spcAft>
              <a:defRPr b="1" i="1">
                <a:solidFill>
                  <a:schemeClr val="tx1"/>
                </a:solidFill>
                <a:latin typeface="Arial" charset="0"/>
                <a:cs typeface="Times New Roman" pitchFamily="18" charset="0"/>
              </a:defRPr>
            </a:lvl7pPr>
            <a:lvl8pPr marL="3460566" indent="-230704" defTabSz="932431" eaLnBrk="0" fontAlgn="base" hangingPunct="0">
              <a:spcBef>
                <a:spcPct val="0"/>
              </a:spcBef>
              <a:spcAft>
                <a:spcPct val="0"/>
              </a:spcAft>
              <a:defRPr b="1" i="1">
                <a:solidFill>
                  <a:schemeClr val="tx1"/>
                </a:solidFill>
                <a:latin typeface="Arial" charset="0"/>
                <a:cs typeface="Times New Roman" pitchFamily="18" charset="0"/>
              </a:defRPr>
            </a:lvl8pPr>
            <a:lvl9pPr marL="3921975" indent="-230704" defTabSz="932431" eaLnBrk="0" fontAlgn="base" hangingPunct="0">
              <a:spcBef>
                <a:spcPct val="0"/>
              </a:spcBef>
              <a:spcAft>
                <a:spcPct val="0"/>
              </a:spcAft>
              <a:defRPr b="1" i="1">
                <a:solidFill>
                  <a:schemeClr val="tx1"/>
                </a:solidFill>
                <a:latin typeface="Arial" charset="0"/>
                <a:cs typeface="Times New Roman" pitchFamily="18" charset="0"/>
              </a:defRPr>
            </a:lvl9pPr>
          </a:lstStyle>
          <a:p>
            <a:fld id="{9E3D0D56-D4B8-40EE-8ED9-626B4561B676}"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b="1" dirty="0"/>
              <a:t>SLIDES 5-7 are to be incorporated without edit.  These slides are approved for UH New Resident Orientation by CNIC N91/93.  Any changes to content, other than adding local contact information, will be distributed by CNIC. </a:t>
            </a:r>
          </a:p>
          <a:p>
            <a:pPr defTabSz="914307">
              <a:defRPr/>
            </a:pPr>
            <a:endParaRPr lang="en-US" b="1" dirty="0"/>
          </a:p>
          <a:p>
            <a:pPr defTabSz="914307">
              <a:defRPr/>
            </a:pPr>
            <a:r>
              <a:rPr lang="en-US" b="1" dirty="0"/>
              <a:t>Reporting to security/UH staff:</a:t>
            </a:r>
          </a:p>
          <a:p>
            <a:pPr defTabSz="914307">
              <a:defRPr/>
            </a:pPr>
            <a:endParaRPr lang="en-US" u="sng" dirty="0"/>
          </a:p>
          <a:p>
            <a:pPr defTabSz="914307">
              <a:defRPr/>
            </a:pPr>
            <a:r>
              <a:rPr lang="en-US" dirty="0"/>
              <a:t>Remind participants that a report of sexual assault made through UH staff or to base security will automatically be an </a:t>
            </a:r>
            <a:r>
              <a:rPr lang="en-US" u="sng" dirty="0"/>
              <a:t>unrestricted</a:t>
            </a:r>
            <a:r>
              <a:rPr lang="en-US" dirty="0"/>
              <a:t> report because base security and UH staff, including RAs, are not in the protected sphere of individuals who can accept a restricted report (i.e.., SARCs, SAPR VAs, healthcare personnel).</a:t>
            </a:r>
          </a:p>
          <a:p>
            <a:pPr defTabSz="914307">
              <a:defRPr/>
            </a:pPr>
            <a:endParaRPr lang="en-US" dirty="0"/>
          </a:p>
          <a:p>
            <a:pPr defTabSz="914307">
              <a:defRPr/>
            </a:pPr>
            <a:r>
              <a:rPr lang="en-US" b="1" dirty="0"/>
              <a:t>Remind participants</a:t>
            </a:r>
            <a:r>
              <a:rPr lang="en-US" dirty="0"/>
              <a:t>: It takes leadership and courage to step in and prevent shipmates and friends from being abusive or pushing appropriate boundaries and limits.  </a:t>
            </a:r>
          </a:p>
          <a:p>
            <a:endParaRPr lang="en-US" dirty="0"/>
          </a:p>
        </p:txBody>
      </p:sp>
      <p:sp>
        <p:nvSpPr>
          <p:cNvPr id="4" name="Slide Number Placeholder 3"/>
          <p:cNvSpPr>
            <a:spLocks noGrp="1"/>
          </p:cNvSpPr>
          <p:nvPr>
            <p:ph type="sldNum" sz="quarter" idx="10"/>
          </p:nvPr>
        </p:nvSpPr>
        <p:spPr/>
        <p:txBody>
          <a:bodyPr/>
          <a:lstStyle/>
          <a:p>
            <a:pPr>
              <a:defRPr/>
            </a:pPr>
            <a:fld id="{1C38939E-65ED-42C0-9CB2-E3D33CA62358}" type="slidenum">
              <a:rPr lang="en-US" smtClean="0"/>
              <a:pPr>
                <a:defRPr/>
              </a:pPr>
              <a:t>39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940718" y="4309747"/>
            <a:ext cx="5144206" cy="4181475"/>
          </a:xfrm>
          <a:noFill/>
          <a:ln/>
        </p:spPr>
        <p:txBody>
          <a:bodyPr/>
          <a:lstStyle/>
          <a:p>
            <a:pPr>
              <a:buFont typeface="Arial" pitchFamily="34" charset="0"/>
              <a:buNone/>
            </a:pPr>
            <a:r>
              <a:rPr lang="en-US" dirty="0"/>
              <a:t>Reiterate to participants that Bystander Intervention (BI) is a form of sexual assault prevention, meaning that it helps prevent sexual assault from occurring in the first place.  </a:t>
            </a:r>
            <a:r>
              <a:rPr lang="en-US" b="1" dirty="0"/>
              <a:t>Remind participants that, if they do not feel safe intervening, they should immediately contact base security and inform UH Staff</a:t>
            </a:r>
            <a:r>
              <a:rPr lang="en-US" dirty="0"/>
              <a:t>.</a:t>
            </a:r>
          </a:p>
          <a:p>
            <a:r>
              <a:rPr lang="en-US" u="sng" dirty="0"/>
              <a:t>Some examples</a:t>
            </a:r>
            <a:r>
              <a:rPr lang="en-US" dirty="0"/>
              <a:t>:</a:t>
            </a:r>
          </a:p>
          <a:p>
            <a:pPr>
              <a:buFont typeface="Wingdings" pitchFamily="2" charset="2"/>
              <a:buChar char="§"/>
            </a:pPr>
            <a:r>
              <a:rPr lang="en-US" dirty="0"/>
              <a:t> Direct Intervention:</a:t>
            </a:r>
          </a:p>
          <a:p>
            <a:pPr lvl="1">
              <a:buFont typeface="Wingdings" pitchFamily="2" charset="2"/>
              <a:buChar char="§"/>
            </a:pPr>
            <a:r>
              <a:rPr lang="en-US" dirty="0"/>
              <a:t> Go up to either the potential perpetrator or victim and ask if everything is okay.</a:t>
            </a:r>
          </a:p>
          <a:p>
            <a:pPr lvl="1">
              <a:buFont typeface="Wingdings" pitchFamily="2" charset="2"/>
              <a:buChar char="§"/>
            </a:pPr>
            <a:r>
              <a:rPr lang="en-US" dirty="0"/>
              <a:t> Go up to the potential perpetrator and tell them you see what they’re doing and think they could possibly violate the law and/or codes of conduct.</a:t>
            </a:r>
          </a:p>
          <a:p>
            <a:pPr lvl="1">
              <a:buFont typeface="Wingdings" pitchFamily="2" charset="2"/>
              <a:buChar char="§"/>
            </a:pPr>
            <a:r>
              <a:rPr lang="en-US" dirty="0"/>
              <a:t> Tell the potential perpetrator to leave the potential victim alone.</a:t>
            </a:r>
          </a:p>
          <a:p>
            <a:pPr lvl="1">
              <a:buFont typeface="Wingdings" pitchFamily="2" charset="2"/>
              <a:buChar char="§"/>
            </a:pPr>
            <a:r>
              <a:rPr lang="en-US" dirty="0"/>
              <a:t> Ask the potential victim if she or he would like any help getting home safely.</a:t>
            </a:r>
          </a:p>
          <a:p>
            <a:pPr lvl="0">
              <a:buFont typeface="Wingdings" pitchFamily="2" charset="2"/>
              <a:buChar char="§"/>
            </a:pPr>
            <a:r>
              <a:rPr lang="en-US" dirty="0"/>
              <a:t> Indirect Intervention:</a:t>
            </a:r>
          </a:p>
          <a:p>
            <a:pPr lvl="1">
              <a:buFont typeface="Wingdings" pitchFamily="2" charset="2"/>
              <a:buChar char="§"/>
            </a:pPr>
            <a:r>
              <a:rPr lang="en-US" dirty="0"/>
              <a:t> Go find another member of your unit and ask them for help.</a:t>
            </a:r>
          </a:p>
          <a:p>
            <a:pPr lvl="1">
              <a:buFont typeface="Wingdings" pitchFamily="2" charset="2"/>
              <a:buChar char="§"/>
            </a:pPr>
            <a:r>
              <a:rPr lang="en-US" dirty="0"/>
              <a:t> Go find the potential perpetrator or victim’s friends and urge them to remove him or her from the situation.</a:t>
            </a:r>
          </a:p>
          <a:p>
            <a:pPr lvl="1">
              <a:buFont typeface="Wingdings" pitchFamily="2" charset="2"/>
              <a:buChar char="§"/>
            </a:pPr>
            <a:r>
              <a:rPr lang="en-US" dirty="0"/>
              <a:t> Alert the RA or other authority figure if you are concerned that a situation could lead to sexual assault.</a:t>
            </a:r>
          </a:p>
          <a:p>
            <a:pPr lvl="0">
              <a:buFont typeface="Wingdings" pitchFamily="2" charset="2"/>
              <a:buChar char="§"/>
            </a:pPr>
            <a:r>
              <a:rPr lang="en-US" dirty="0"/>
              <a:t> Distraction:</a:t>
            </a:r>
          </a:p>
          <a:p>
            <a:pPr lvl="1">
              <a:buFont typeface="Wingdings" pitchFamily="2" charset="2"/>
              <a:buChar char="§"/>
            </a:pPr>
            <a:r>
              <a:rPr lang="en-US" dirty="0"/>
              <a:t> Tell the potential victim that their friends are looking for them.</a:t>
            </a:r>
          </a:p>
          <a:p>
            <a:pPr lvl="1">
              <a:buFont typeface="Wingdings" pitchFamily="2" charset="2"/>
              <a:buChar char="§"/>
            </a:pPr>
            <a:r>
              <a:rPr lang="en-US" dirty="0"/>
              <a:t> Tell the potential perpetrator that their car is getting towed, their friends are looking for them, etc.</a:t>
            </a:r>
          </a:p>
          <a:p>
            <a:pPr lvl="0">
              <a:buFont typeface="Wingdings" pitchFamily="2" charset="2"/>
              <a:buChar char="§"/>
            </a:pPr>
            <a:r>
              <a:rPr lang="en-US" dirty="0"/>
              <a:t> Separation:</a:t>
            </a:r>
          </a:p>
          <a:p>
            <a:pPr lvl="1">
              <a:buFont typeface="Wingdings" pitchFamily="2" charset="2"/>
              <a:buChar char="§"/>
            </a:pPr>
            <a:r>
              <a:rPr lang="en-US" dirty="0"/>
              <a:t> Pull either the potential perpetrator or victim to the side and let them know your concerns and reasons for intervening.</a:t>
            </a:r>
          </a:p>
          <a:p>
            <a:pPr lvl="1">
              <a:buFont typeface="Wingdings" pitchFamily="2" charset="2"/>
              <a:buChar char="§"/>
            </a:pPr>
            <a:r>
              <a:rPr lang="en-US" dirty="0"/>
              <a:t> Directly separate the two people at the same time, and let them know your concerns.</a:t>
            </a:r>
          </a:p>
        </p:txBody>
      </p:sp>
      <p:sp>
        <p:nvSpPr>
          <p:cNvPr id="54276" name="Slide Number Placeholder 3"/>
          <p:cNvSpPr>
            <a:spLocks noGrp="1"/>
          </p:cNvSpPr>
          <p:nvPr>
            <p:ph type="sldNum" sz="quarter" idx="5"/>
          </p:nvPr>
        </p:nvSpPr>
        <p:spPr>
          <a:noFill/>
        </p:spPr>
        <p:txBody>
          <a:bodyPr/>
          <a:lstStyle/>
          <a:p>
            <a:fld id="{E08489E9-4F67-4E7D-A4DE-AE03670D1093}" type="slidenum">
              <a:rPr lang="en-US" smtClean="0"/>
              <a:pPr/>
              <a:t>40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07">
              <a:defRPr/>
            </a:pPr>
            <a:r>
              <a:rPr lang="en-US" i="1" dirty="0">
                <a:cs typeface="Arial" charset="0"/>
              </a:rPr>
              <a:t>Reiterate to participants that risk reduction is </a:t>
            </a:r>
            <a:r>
              <a:rPr lang="en-US" i="1" u="sng" dirty="0">
                <a:cs typeface="Arial" charset="0"/>
              </a:rPr>
              <a:t>not</a:t>
            </a:r>
            <a:r>
              <a:rPr lang="en-US" i="1" dirty="0">
                <a:cs typeface="Arial" charset="0"/>
              </a:rPr>
              <a:t> a form of sexual assault prevention.  Only a perpetrator can truly prevent sexual assault by not committing the crime in the first place.</a:t>
            </a:r>
            <a:endParaRPr lang="en-US" b="1" i="1" dirty="0">
              <a:cs typeface="Arial" charset="0"/>
            </a:endParaRPr>
          </a:p>
          <a:p>
            <a:pPr defTabSz="914307">
              <a:defRPr/>
            </a:pPr>
            <a:r>
              <a:rPr lang="en-US" b="1" dirty="0">
                <a:cs typeface="Arial" charset="0"/>
              </a:rPr>
              <a:t>Trust your instincts and be yourself</a:t>
            </a:r>
            <a:r>
              <a:rPr lang="en-US" dirty="0">
                <a:cs typeface="Arial" charset="0"/>
              </a:rPr>
              <a:t>. If you feel unsafe, or even uncomfortable, in any situation, go with your gut. Don’t worry about what others think; your own safety comes first. </a:t>
            </a:r>
          </a:p>
          <a:p>
            <a:pPr lvl="0">
              <a:buFont typeface="Arial" pitchFamily="34" charset="0"/>
              <a:buNone/>
            </a:pPr>
            <a:endParaRPr lang="en-US" dirty="0"/>
          </a:p>
          <a:p>
            <a:pPr defTabSz="914307">
              <a:defRPr/>
            </a:pPr>
            <a:r>
              <a:rPr lang="en-US" b="1" dirty="0">
                <a:cs typeface="Arial" charset="0"/>
              </a:rPr>
              <a:t>Stick with your friends and watch out for each other.</a:t>
            </a:r>
            <a:r>
              <a:rPr lang="en-US" dirty="0">
                <a:cs typeface="Arial" charset="0"/>
              </a:rPr>
              <a:t> Arrive together, check in with one another throughout the night, and leave together.  If a friend seems out of it, or seems too intoxicated for the amount of alcohol they’ve had, or is acting out of character, get him or her to a safe place.  If you suspect that your friend has been drugged, call 911.  Be explicit with the health care provider so they can administer the correct tests. You can also call the Safe Helpline (877-995-5247)for information and support if you think a sexual assault may have occurred.   </a:t>
            </a:r>
          </a:p>
          <a:p>
            <a:pPr lvl="0">
              <a:buFont typeface="Arial" pitchFamily="34" charset="0"/>
              <a:buNone/>
            </a:pPr>
            <a:endParaRPr lang="en-US" dirty="0"/>
          </a:p>
          <a:p>
            <a:pPr defTabSz="914307">
              <a:defRPr/>
            </a:pPr>
            <a:r>
              <a:rPr lang="en-US" b="1" dirty="0">
                <a:cs typeface="Arial" charset="0"/>
              </a:rPr>
              <a:t>Use your cell phone as a tool</a:t>
            </a:r>
            <a:r>
              <a:rPr lang="en-US" dirty="0">
                <a:cs typeface="Arial" charset="0"/>
              </a:rPr>
              <a:t>. Make sure it’s fully charged before you leave home, and if you find yourself in an uncomfortable situation, shoot a quick text for a “friend-assist.” Make a plan before you go out just in case your phone dies or loses signal, so you can meet up with your friends at a specific location at a certain time. </a:t>
            </a:r>
          </a:p>
          <a:p>
            <a:pPr defTabSz="914307">
              <a:defRPr/>
            </a:pPr>
            <a:endParaRPr lang="en-US" dirty="0">
              <a:cs typeface="Arial" charset="0"/>
            </a:endParaRPr>
          </a:p>
          <a:p>
            <a:pPr lvl="0"/>
            <a:r>
              <a:rPr lang="en-US" b="1" dirty="0">
                <a:cs typeface="Arial" charset="0"/>
              </a:rPr>
              <a:t>Communicate clearly about limits</a:t>
            </a:r>
            <a:r>
              <a:rPr lang="en-US" dirty="0">
                <a:cs typeface="Arial" charset="0"/>
              </a:rPr>
              <a:t>. By communicating openly with each other, you ensure that you are both aware of each other’s limits from the beginning. Both verbal and nonverbal (body language) communication can be used to ensure the message is understood. </a:t>
            </a:r>
          </a:p>
          <a:p>
            <a:pPr lvl="0"/>
            <a:endParaRPr lang="en-US" b="1" dirty="0">
              <a:cs typeface="Arial" charset="0"/>
            </a:endParaRPr>
          </a:p>
          <a:p>
            <a:pPr lvl="0"/>
            <a:r>
              <a:rPr lang="en-US" b="1" dirty="0">
                <a:cs typeface="Arial" charset="0"/>
              </a:rPr>
              <a:t>Don’t be afraid to hurt someone’s feelings</a:t>
            </a:r>
            <a:r>
              <a:rPr lang="en-US" dirty="0">
                <a:cs typeface="Arial" charset="0"/>
              </a:rPr>
              <a:t>. If you find yourself in an unsafe situation, it’s okay to come up with an excuse as to why you have to go. It’s better to make up a reason to leave than to stay in a possibly dangerous situation. Your safety comes before someone else’s feelings. </a:t>
            </a:r>
          </a:p>
          <a:p>
            <a:pPr lvl="0"/>
            <a:endParaRPr lang="en-US" b="1" dirty="0">
              <a:cs typeface="Arial" charset="0"/>
            </a:endParaRPr>
          </a:p>
          <a:p>
            <a:pPr lvl="0"/>
            <a:r>
              <a:rPr lang="en-US" b="1" dirty="0">
                <a:cs typeface="Arial" charset="0"/>
              </a:rPr>
              <a:t>If you see something, say something!</a:t>
            </a:r>
            <a:r>
              <a:rPr lang="en-US" dirty="0">
                <a:cs typeface="Arial" charset="0"/>
              </a:rPr>
              <a:t> Intervene if a situation seems questionable or if someone’s safety is at risk. By taking action you can prevent a crime from being committed. Remember you can also contact military or civilian law enforcement. </a:t>
            </a:r>
          </a:p>
          <a:p>
            <a:pPr defTabSz="914307">
              <a:defRPr/>
            </a:pPr>
            <a:endParaRPr lang="en-US" dirty="0">
              <a:cs typeface="Arial" charset="0"/>
            </a:endParaRP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C38939E-65ED-42C0-9CB2-E3D33CA62358}" type="slidenum">
              <a:rPr lang="en-US" smtClean="0"/>
              <a:pPr>
                <a:defRPr/>
              </a:pPr>
              <a:t>41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38939E-65ED-42C0-9CB2-E3D33CA62358}" type="slidenum">
              <a:rPr lang="en-US" smtClean="0"/>
              <a:pPr>
                <a:defRPr/>
              </a:pPr>
              <a:t>43</a:t>
            </a:fld>
            <a:endParaRPr lang="en-US" dirty="0"/>
          </a:p>
        </p:txBody>
      </p:sp>
    </p:spTree>
    <p:extLst>
      <p:ext uri="{BB962C8B-B14F-4D97-AF65-F5344CB8AC3E}">
        <p14:creationId xmlns:p14="http://schemas.microsoft.com/office/powerpoint/2010/main" val="238631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FB505-4BFD-401E-BE2D-A05A24DFDC05}" type="slidenum">
              <a:rPr lang="en-US" smtClean="0"/>
              <a:pPr>
                <a:defRPr/>
              </a:pPr>
              <a:t>2</a:t>
            </a:fld>
            <a:endParaRPr lang="en-US" dirty="0"/>
          </a:p>
        </p:txBody>
      </p:sp>
    </p:spTree>
    <p:extLst>
      <p:ext uri="{BB962C8B-B14F-4D97-AF65-F5344CB8AC3E}">
        <p14:creationId xmlns:p14="http://schemas.microsoft.com/office/powerpoint/2010/main" val="264079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FB505-4BFD-401E-BE2D-A05A24DFDC05}" type="slidenum">
              <a:rPr lang="en-US" smtClean="0"/>
              <a:pPr>
                <a:defRPr/>
              </a:pPr>
              <a:t>3</a:t>
            </a:fld>
            <a:endParaRPr lang="en-US" dirty="0"/>
          </a:p>
        </p:txBody>
      </p:sp>
    </p:spTree>
    <p:extLst>
      <p:ext uri="{BB962C8B-B14F-4D97-AF65-F5344CB8AC3E}">
        <p14:creationId xmlns:p14="http://schemas.microsoft.com/office/powerpoint/2010/main" val="264079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This slide is a template for</a:t>
            </a:r>
            <a:r>
              <a:rPr lang="en-US" b="1" baseline="0" dirty="0"/>
              <a:t> topics to be discussed; additional topics may be added for local use </a:t>
            </a:r>
          </a:p>
          <a:p>
            <a:endParaRPr lang="en-US" dirty="0"/>
          </a:p>
          <a:p>
            <a:r>
              <a:rPr lang="en-US" baseline="0" dirty="0"/>
              <a:t>Check-in/out</a:t>
            </a:r>
          </a:p>
          <a:p>
            <a:r>
              <a:rPr lang="en-US" baseline="0" dirty="0"/>
              <a:t>	Check in is at NGIS</a:t>
            </a:r>
          </a:p>
          <a:p>
            <a:r>
              <a:rPr lang="en-US" baseline="0" dirty="0"/>
              <a:t>	Refer to page 8 of your Unaccompanied Housing Handbook</a:t>
            </a:r>
          </a:p>
          <a:p>
            <a:r>
              <a:rPr lang="en-US" baseline="0" dirty="0"/>
              <a:t>	Explain that a pre-check out inspection is required</a:t>
            </a:r>
          </a:p>
          <a:p>
            <a:r>
              <a:rPr lang="en-US" baseline="0" dirty="0"/>
              <a:t>	Briefly explain the process</a:t>
            </a:r>
          </a:p>
          <a:p>
            <a:endParaRPr lang="en-US" baseline="0"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31" eaLnBrk="0" hangingPunct="0">
              <a:defRPr b="1" i="1">
                <a:solidFill>
                  <a:schemeClr val="tx1"/>
                </a:solidFill>
                <a:latin typeface="Arial" charset="0"/>
                <a:cs typeface="Times New Roman" pitchFamily="18" charset="0"/>
              </a:defRPr>
            </a:lvl1pPr>
            <a:lvl2pPr marL="749789" indent="-288381" defTabSz="932431" eaLnBrk="0" hangingPunct="0">
              <a:defRPr b="1" i="1">
                <a:solidFill>
                  <a:schemeClr val="tx1"/>
                </a:solidFill>
                <a:latin typeface="Arial" charset="0"/>
                <a:cs typeface="Times New Roman" pitchFamily="18" charset="0"/>
              </a:defRPr>
            </a:lvl2pPr>
            <a:lvl3pPr marL="1153521" indent="-230704" defTabSz="932431" eaLnBrk="0" hangingPunct="0">
              <a:defRPr b="1" i="1">
                <a:solidFill>
                  <a:schemeClr val="tx1"/>
                </a:solidFill>
                <a:latin typeface="Arial" charset="0"/>
                <a:cs typeface="Times New Roman" pitchFamily="18" charset="0"/>
              </a:defRPr>
            </a:lvl3pPr>
            <a:lvl4pPr marL="1614931" indent="-230704" defTabSz="932431" eaLnBrk="0" hangingPunct="0">
              <a:defRPr b="1" i="1">
                <a:solidFill>
                  <a:schemeClr val="tx1"/>
                </a:solidFill>
                <a:latin typeface="Arial" charset="0"/>
                <a:cs typeface="Times New Roman" pitchFamily="18" charset="0"/>
              </a:defRPr>
            </a:lvl4pPr>
            <a:lvl5pPr marL="2076341" indent="-230704" defTabSz="932431" eaLnBrk="0" hangingPunct="0">
              <a:defRPr b="1" i="1">
                <a:solidFill>
                  <a:schemeClr val="tx1"/>
                </a:solidFill>
                <a:latin typeface="Arial" charset="0"/>
                <a:cs typeface="Times New Roman" pitchFamily="18" charset="0"/>
              </a:defRPr>
            </a:lvl5pPr>
            <a:lvl6pPr marL="2537748" indent="-230704" defTabSz="932431" eaLnBrk="0" fontAlgn="base" hangingPunct="0">
              <a:spcBef>
                <a:spcPct val="0"/>
              </a:spcBef>
              <a:spcAft>
                <a:spcPct val="0"/>
              </a:spcAft>
              <a:defRPr b="1" i="1">
                <a:solidFill>
                  <a:schemeClr val="tx1"/>
                </a:solidFill>
                <a:latin typeface="Arial" charset="0"/>
                <a:cs typeface="Times New Roman" pitchFamily="18" charset="0"/>
              </a:defRPr>
            </a:lvl6pPr>
            <a:lvl7pPr marL="2999157" indent="-230704" defTabSz="932431" eaLnBrk="0" fontAlgn="base" hangingPunct="0">
              <a:spcBef>
                <a:spcPct val="0"/>
              </a:spcBef>
              <a:spcAft>
                <a:spcPct val="0"/>
              </a:spcAft>
              <a:defRPr b="1" i="1">
                <a:solidFill>
                  <a:schemeClr val="tx1"/>
                </a:solidFill>
                <a:latin typeface="Arial" charset="0"/>
                <a:cs typeface="Times New Roman" pitchFamily="18" charset="0"/>
              </a:defRPr>
            </a:lvl7pPr>
            <a:lvl8pPr marL="3460566" indent="-230704" defTabSz="932431" eaLnBrk="0" fontAlgn="base" hangingPunct="0">
              <a:spcBef>
                <a:spcPct val="0"/>
              </a:spcBef>
              <a:spcAft>
                <a:spcPct val="0"/>
              </a:spcAft>
              <a:defRPr b="1" i="1">
                <a:solidFill>
                  <a:schemeClr val="tx1"/>
                </a:solidFill>
                <a:latin typeface="Arial" charset="0"/>
                <a:cs typeface="Times New Roman" pitchFamily="18" charset="0"/>
              </a:defRPr>
            </a:lvl8pPr>
            <a:lvl9pPr marL="3921975" indent="-230704" defTabSz="932431" eaLnBrk="0" fontAlgn="base" hangingPunct="0">
              <a:spcBef>
                <a:spcPct val="0"/>
              </a:spcBef>
              <a:spcAft>
                <a:spcPct val="0"/>
              </a:spcAft>
              <a:defRPr b="1" i="1">
                <a:solidFill>
                  <a:schemeClr val="tx1"/>
                </a:solidFill>
                <a:latin typeface="Arial" charset="0"/>
                <a:cs typeface="Times New Roman" pitchFamily="18" charset="0"/>
              </a:defRPr>
            </a:lvl9pPr>
          </a:lstStyle>
          <a:p>
            <a:fld id="{C7AB6EED-3B25-4014-84A3-DB7420F3065D}"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FB505-4BFD-401E-BE2D-A05A24DFDC05}" type="slidenum">
              <a:rPr lang="en-US" smtClean="0"/>
              <a:pPr>
                <a:defRPr/>
              </a:pPr>
              <a:t>7</a:t>
            </a:fld>
            <a:endParaRPr lang="en-US" dirty="0"/>
          </a:p>
        </p:txBody>
      </p:sp>
    </p:spTree>
    <p:extLst>
      <p:ext uri="{BB962C8B-B14F-4D97-AF65-F5344CB8AC3E}">
        <p14:creationId xmlns:p14="http://schemas.microsoft.com/office/powerpoint/2010/main" val="150786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baseline="0" dirty="0"/>
          </a:p>
          <a:p>
            <a:endParaRPr lang="en-US" baseline="0" dirty="0"/>
          </a:p>
          <a:p>
            <a:r>
              <a:rPr lang="en-US" baseline="0" dirty="0"/>
              <a:t> </a:t>
            </a:r>
          </a:p>
          <a:p>
            <a:endParaRPr lang="en-US" baseline="0" dirty="0"/>
          </a:p>
          <a:p>
            <a:endParaRPr lang="en-US" baseline="0" dirty="0"/>
          </a:p>
          <a:p>
            <a:endParaRPr lang="en-US" baseline="0" dirty="0"/>
          </a:p>
          <a:p>
            <a:endParaRPr lang="en-US" baseline="0" dirty="0"/>
          </a:p>
          <a:p>
            <a:endParaRPr lang="en-US" baseline="0"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31" eaLnBrk="0" hangingPunct="0">
              <a:defRPr b="1" i="1">
                <a:solidFill>
                  <a:schemeClr val="tx1"/>
                </a:solidFill>
                <a:latin typeface="Arial" charset="0"/>
                <a:cs typeface="Times New Roman" pitchFamily="18" charset="0"/>
              </a:defRPr>
            </a:lvl1pPr>
            <a:lvl2pPr marL="749789" indent="-288381" defTabSz="932431" eaLnBrk="0" hangingPunct="0">
              <a:defRPr b="1" i="1">
                <a:solidFill>
                  <a:schemeClr val="tx1"/>
                </a:solidFill>
                <a:latin typeface="Arial" charset="0"/>
                <a:cs typeface="Times New Roman" pitchFamily="18" charset="0"/>
              </a:defRPr>
            </a:lvl2pPr>
            <a:lvl3pPr marL="1153521" indent="-230704" defTabSz="932431" eaLnBrk="0" hangingPunct="0">
              <a:defRPr b="1" i="1">
                <a:solidFill>
                  <a:schemeClr val="tx1"/>
                </a:solidFill>
                <a:latin typeface="Arial" charset="0"/>
                <a:cs typeface="Times New Roman" pitchFamily="18" charset="0"/>
              </a:defRPr>
            </a:lvl3pPr>
            <a:lvl4pPr marL="1614931" indent="-230704" defTabSz="932431" eaLnBrk="0" hangingPunct="0">
              <a:defRPr b="1" i="1">
                <a:solidFill>
                  <a:schemeClr val="tx1"/>
                </a:solidFill>
                <a:latin typeface="Arial" charset="0"/>
                <a:cs typeface="Times New Roman" pitchFamily="18" charset="0"/>
              </a:defRPr>
            </a:lvl4pPr>
            <a:lvl5pPr marL="2076341" indent="-230704" defTabSz="932431" eaLnBrk="0" hangingPunct="0">
              <a:defRPr b="1" i="1">
                <a:solidFill>
                  <a:schemeClr val="tx1"/>
                </a:solidFill>
                <a:latin typeface="Arial" charset="0"/>
                <a:cs typeface="Times New Roman" pitchFamily="18" charset="0"/>
              </a:defRPr>
            </a:lvl5pPr>
            <a:lvl6pPr marL="2537748" indent="-230704" defTabSz="932431" eaLnBrk="0" fontAlgn="base" hangingPunct="0">
              <a:spcBef>
                <a:spcPct val="0"/>
              </a:spcBef>
              <a:spcAft>
                <a:spcPct val="0"/>
              </a:spcAft>
              <a:defRPr b="1" i="1">
                <a:solidFill>
                  <a:schemeClr val="tx1"/>
                </a:solidFill>
                <a:latin typeface="Arial" charset="0"/>
                <a:cs typeface="Times New Roman" pitchFamily="18" charset="0"/>
              </a:defRPr>
            </a:lvl6pPr>
            <a:lvl7pPr marL="2999157" indent="-230704" defTabSz="932431" eaLnBrk="0" fontAlgn="base" hangingPunct="0">
              <a:spcBef>
                <a:spcPct val="0"/>
              </a:spcBef>
              <a:spcAft>
                <a:spcPct val="0"/>
              </a:spcAft>
              <a:defRPr b="1" i="1">
                <a:solidFill>
                  <a:schemeClr val="tx1"/>
                </a:solidFill>
                <a:latin typeface="Arial" charset="0"/>
                <a:cs typeface="Times New Roman" pitchFamily="18" charset="0"/>
              </a:defRPr>
            </a:lvl7pPr>
            <a:lvl8pPr marL="3460566" indent="-230704" defTabSz="932431" eaLnBrk="0" fontAlgn="base" hangingPunct="0">
              <a:spcBef>
                <a:spcPct val="0"/>
              </a:spcBef>
              <a:spcAft>
                <a:spcPct val="0"/>
              </a:spcAft>
              <a:defRPr b="1" i="1">
                <a:solidFill>
                  <a:schemeClr val="tx1"/>
                </a:solidFill>
                <a:latin typeface="Arial" charset="0"/>
                <a:cs typeface="Times New Roman" pitchFamily="18" charset="0"/>
              </a:defRPr>
            </a:lvl8pPr>
            <a:lvl9pPr marL="3921975" indent="-230704" defTabSz="932431" eaLnBrk="0" fontAlgn="base" hangingPunct="0">
              <a:spcBef>
                <a:spcPct val="0"/>
              </a:spcBef>
              <a:spcAft>
                <a:spcPct val="0"/>
              </a:spcAft>
              <a:defRPr b="1" i="1">
                <a:solidFill>
                  <a:schemeClr val="tx1"/>
                </a:solidFill>
                <a:latin typeface="Arial" charset="0"/>
                <a:cs typeface="Times New Roman" pitchFamily="18" charset="0"/>
              </a:defRPr>
            </a:lvl9pPr>
          </a:lstStyle>
          <a:p>
            <a:fld id="{C7AB6EED-3B25-4014-84A3-DB7420F3065D}"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FB505-4BFD-401E-BE2D-A05A24DFDC05}" type="slidenum">
              <a:rPr lang="en-US" smtClean="0"/>
              <a:pPr>
                <a:defRPr/>
              </a:pPr>
              <a:t>22</a:t>
            </a:fld>
            <a:endParaRPr lang="en-US" dirty="0"/>
          </a:p>
        </p:txBody>
      </p:sp>
    </p:spTree>
    <p:extLst>
      <p:ext uri="{BB962C8B-B14F-4D97-AF65-F5344CB8AC3E}">
        <p14:creationId xmlns:p14="http://schemas.microsoft.com/office/powerpoint/2010/main" val="84203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baseline="0" dirty="0"/>
              <a:t>Remind residents that it may be a good idea to get liability insurance-to cover lose or damage of personal property</a:t>
            </a:r>
          </a:p>
          <a:p>
            <a:endParaRPr lang="en-US" dirty="0"/>
          </a:p>
        </p:txBody>
      </p:sp>
      <p:sp>
        <p:nvSpPr>
          <p:cNvPr id="4" name="Slide Number Placeholder 3"/>
          <p:cNvSpPr>
            <a:spLocks noGrp="1"/>
          </p:cNvSpPr>
          <p:nvPr>
            <p:ph type="sldNum" sz="quarter" idx="10"/>
          </p:nvPr>
        </p:nvSpPr>
        <p:spPr/>
        <p:txBody>
          <a:bodyPr/>
          <a:lstStyle/>
          <a:p>
            <a:pPr>
              <a:defRPr/>
            </a:pPr>
            <a:fld id="{9ECFB505-4BFD-401E-BE2D-A05A24DFDC05}" type="slidenum">
              <a:rPr lang="en-US" smtClean="0"/>
              <a:pPr>
                <a:defRPr/>
              </a:pPr>
              <a:t>34</a:t>
            </a:fld>
            <a:endParaRPr lang="en-US" dirty="0"/>
          </a:p>
        </p:txBody>
      </p:sp>
    </p:spTree>
    <p:extLst>
      <p:ext uri="{BB962C8B-B14F-4D97-AF65-F5344CB8AC3E}">
        <p14:creationId xmlns:p14="http://schemas.microsoft.com/office/powerpoint/2010/main" val="376339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This slide is a template for</a:t>
            </a:r>
            <a:r>
              <a:rPr lang="en-US" b="1" baseline="0" dirty="0"/>
              <a:t> topics to be discussed; additional topics may be added for local use</a:t>
            </a:r>
          </a:p>
          <a:p>
            <a:endParaRPr lang="en-US" b="1" baseline="0" dirty="0"/>
          </a:p>
          <a:p>
            <a:r>
              <a:rPr lang="en-US" dirty="0"/>
              <a:t>-Identify</a:t>
            </a:r>
            <a:r>
              <a:rPr lang="en-US" baseline="0" dirty="0"/>
              <a:t> RAs: name and location; provide contact information as appropriate</a:t>
            </a:r>
          </a:p>
          <a:p>
            <a:r>
              <a:rPr lang="en-US" baseline="0" dirty="0"/>
              <a:t> </a:t>
            </a:r>
          </a:p>
          <a:p>
            <a:r>
              <a:rPr lang="en-US" baseline="0" dirty="0"/>
              <a:t>-CNICINST 11103.13 Unaccompanied Housing Resident Advisor Program policy defines RA responsibilities for RAs.  The RA discussion in the Orientation should identify the benefits of the RA and various interactions the RAs may have with the residents.   </a:t>
            </a:r>
          </a:p>
          <a:p>
            <a:r>
              <a:rPr lang="en-US" baseline="0" dirty="0"/>
              <a:t> </a:t>
            </a:r>
          </a:p>
          <a:p>
            <a:endParaRPr lang="en-US" baseline="0"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31" eaLnBrk="0" hangingPunct="0">
              <a:defRPr b="1" i="1">
                <a:solidFill>
                  <a:schemeClr val="tx1"/>
                </a:solidFill>
                <a:latin typeface="Arial" charset="0"/>
                <a:cs typeface="Times New Roman" pitchFamily="18" charset="0"/>
              </a:defRPr>
            </a:lvl1pPr>
            <a:lvl2pPr marL="749789" indent="-288381" defTabSz="932431" eaLnBrk="0" hangingPunct="0">
              <a:defRPr b="1" i="1">
                <a:solidFill>
                  <a:schemeClr val="tx1"/>
                </a:solidFill>
                <a:latin typeface="Arial" charset="0"/>
                <a:cs typeface="Times New Roman" pitchFamily="18" charset="0"/>
              </a:defRPr>
            </a:lvl2pPr>
            <a:lvl3pPr marL="1153521" indent="-230704" defTabSz="932431" eaLnBrk="0" hangingPunct="0">
              <a:defRPr b="1" i="1">
                <a:solidFill>
                  <a:schemeClr val="tx1"/>
                </a:solidFill>
                <a:latin typeface="Arial" charset="0"/>
                <a:cs typeface="Times New Roman" pitchFamily="18" charset="0"/>
              </a:defRPr>
            </a:lvl3pPr>
            <a:lvl4pPr marL="1614931" indent="-230704" defTabSz="932431" eaLnBrk="0" hangingPunct="0">
              <a:defRPr b="1" i="1">
                <a:solidFill>
                  <a:schemeClr val="tx1"/>
                </a:solidFill>
                <a:latin typeface="Arial" charset="0"/>
                <a:cs typeface="Times New Roman" pitchFamily="18" charset="0"/>
              </a:defRPr>
            </a:lvl4pPr>
            <a:lvl5pPr marL="2076341" indent="-230704" defTabSz="932431" eaLnBrk="0" hangingPunct="0">
              <a:defRPr b="1" i="1">
                <a:solidFill>
                  <a:schemeClr val="tx1"/>
                </a:solidFill>
                <a:latin typeface="Arial" charset="0"/>
                <a:cs typeface="Times New Roman" pitchFamily="18" charset="0"/>
              </a:defRPr>
            </a:lvl5pPr>
            <a:lvl6pPr marL="2537748" indent="-230704" defTabSz="932431" eaLnBrk="0" fontAlgn="base" hangingPunct="0">
              <a:spcBef>
                <a:spcPct val="0"/>
              </a:spcBef>
              <a:spcAft>
                <a:spcPct val="0"/>
              </a:spcAft>
              <a:defRPr b="1" i="1">
                <a:solidFill>
                  <a:schemeClr val="tx1"/>
                </a:solidFill>
                <a:latin typeface="Arial" charset="0"/>
                <a:cs typeface="Times New Roman" pitchFamily="18" charset="0"/>
              </a:defRPr>
            </a:lvl6pPr>
            <a:lvl7pPr marL="2999157" indent="-230704" defTabSz="932431" eaLnBrk="0" fontAlgn="base" hangingPunct="0">
              <a:spcBef>
                <a:spcPct val="0"/>
              </a:spcBef>
              <a:spcAft>
                <a:spcPct val="0"/>
              </a:spcAft>
              <a:defRPr b="1" i="1">
                <a:solidFill>
                  <a:schemeClr val="tx1"/>
                </a:solidFill>
                <a:latin typeface="Arial" charset="0"/>
                <a:cs typeface="Times New Roman" pitchFamily="18" charset="0"/>
              </a:defRPr>
            </a:lvl7pPr>
            <a:lvl8pPr marL="3460566" indent="-230704" defTabSz="932431" eaLnBrk="0" fontAlgn="base" hangingPunct="0">
              <a:spcBef>
                <a:spcPct val="0"/>
              </a:spcBef>
              <a:spcAft>
                <a:spcPct val="0"/>
              </a:spcAft>
              <a:defRPr b="1" i="1">
                <a:solidFill>
                  <a:schemeClr val="tx1"/>
                </a:solidFill>
                <a:latin typeface="Arial" charset="0"/>
                <a:cs typeface="Times New Roman" pitchFamily="18" charset="0"/>
              </a:defRPr>
            </a:lvl8pPr>
            <a:lvl9pPr marL="3921975" indent="-230704" defTabSz="932431" eaLnBrk="0" fontAlgn="base" hangingPunct="0">
              <a:spcBef>
                <a:spcPct val="0"/>
              </a:spcBef>
              <a:spcAft>
                <a:spcPct val="0"/>
              </a:spcAft>
              <a:defRPr b="1" i="1">
                <a:solidFill>
                  <a:schemeClr val="tx1"/>
                </a:solidFill>
                <a:latin typeface="Arial" charset="0"/>
                <a:cs typeface="Times New Roman" pitchFamily="18" charset="0"/>
              </a:defRPr>
            </a:lvl9pPr>
          </a:lstStyle>
          <a:p>
            <a:fld id="{C7AB6EED-3B25-4014-84A3-DB7420F3065D}" type="slidenum">
              <a:rPr lang="en-US" smtClean="0">
                <a:solidFill>
                  <a:prstClr val="black"/>
                </a:solidFill>
              </a:rPr>
              <a:pPr/>
              <a:t>38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8"/>
          <p:cNvSpPr>
            <a:spLocks noGrp="1" noChangeArrowheads="1"/>
          </p:cNvSpPr>
          <p:nvPr>
            <p:ph type="sldNum" sz="quarter" idx="11"/>
          </p:nvPr>
        </p:nvSpPr>
        <p:spPr>
          <a:ln/>
        </p:spPr>
        <p:txBody>
          <a:bodyPr/>
          <a:lstStyle>
            <a:lvl1pPr>
              <a:defRPr/>
            </a:lvl1pPr>
          </a:lstStyle>
          <a:p>
            <a:pPr>
              <a:defRPr/>
            </a:pPr>
            <a:fld id="{1260E5F1-BFBE-4643-9D45-756909CFD0CD}" type="slidenum">
              <a:rPr lang="en-US"/>
              <a:pPr>
                <a:defRPr/>
              </a:pPr>
              <a:t>‹#›</a:t>
            </a:fld>
            <a:endParaRPr lang="en-US" dirty="0"/>
          </a:p>
        </p:txBody>
      </p:sp>
    </p:spTree>
    <p:extLst>
      <p:ext uri="{BB962C8B-B14F-4D97-AF65-F5344CB8AC3E}">
        <p14:creationId xmlns:p14="http://schemas.microsoft.com/office/powerpoint/2010/main" val="342035315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8"/>
          <p:cNvSpPr>
            <a:spLocks noGrp="1" noChangeArrowheads="1"/>
          </p:cNvSpPr>
          <p:nvPr>
            <p:ph type="sldNum" sz="quarter" idx="11"/>
          </p:nvPr>
        </p:nvSpPr>
        <p:spPr>
          <a:ln/>
        </p:spPr>
        <p:txBody>
          <a:bodyPr/>
          <a:lstStyle>
            <a:lvl1pPr>
              <a:defRPr/>
            </a:lvl1pPr>
          </a:lstStyle>
          <a:p>
            <a:pPr>
              <a:defRPr/>
            </a:pPr>
            <a:fld id="{EEE8F78B-BA59-4E09-893D-838CA379F91B}" type="slidenum">
              <a:rPr lang="en-US"/>
              <a:pPr>
                <a:defRPr/>
              </a:pPr>
              <a:t>‹#›</a:t>
            </a:fld>
            <a:endParaRPr lang="en-US" dirty="0"/>
          </a:p>
        </p:txBody>
      </p:sp>
    </p:spTree>
    <p:extLst>
      <p:ext uri="{BB962C8B-B14F-4D97-AF65-F5344CB8AC3E}">
        <p14:creationId xmlns:p14="http://schemas.microsoft.com/office/powerpoint/2010/main" val="238736629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3405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8"/>
          <p:cNvSpPr>
            <a:spLocks noGrp="1" noChangeArrowheads="1"/>
          </p:cNvSpPr>
          <p:nvPr>
            <p:ph type="sldNum" sz="quarter" idx="11"/>
          </p:nvPr>
        </p:nvSpPr>
        <p:spPr>
          <a:ln/>
        </p:spPr>
        <p:txBody>
          <a:bodyPr/>
          <a:lstStyle>
            <a:lvl1pPr>
              <a:defRPr/>
            </a:lvl1pPr>
          </a:lstStyle>
          <a:p>
            <a:pPr>
              <a:defRPr/>
            </a:pPr>
            <a:fld id="{D1C7A8AE-817F-46A4-AF72-84993C069434}" type="slidenum">
              <a:rPr lang="en-US"/>
              <a:pPr>
                <a:defRPr/>
              </a:pPr>
              <a:t>‹#›</a:t>
            </a:fld>
            <a:endParaRPr lang="en-US" dirty="0"/>
          </a:p>
        </p:txBody>
      </p:sp>
    </p:spTree>
    <p:extLst>
      <p:ext uri="{BB962C8B-B14F-4D97-AF65-F5344CB8AC3E}">
        <p14:creationId xmlns:p14="http://schemas.microsoft.com/office/powerpoint/2010/main" val="184768433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fld id="{6BB3F5F2-5A1E-4E03-8574-598720B837C1}" type="slidenum">
              <a:rPr lang="en-US"/>
              <a:pPr>
                <a:defRPr/>
              </a:pPr>
              <a:t>‹#›</a:t>
            </a:fld>
            <a:endParaRPr lang="en-US" dirty="0"/>
          </a:p>
        </p:txBody>
      </p:sp>
      <p:sp>
        <p:nvSpPr>
          <p:cNvPr id="8" name="Rectangle 7"/>
          <p:cNvSpPr/>
          <p:nvPr userDrawn="1"/>
        </p:nvSpPr>
        <p:spPr bwMode="auto">
          <a:xfrm>
            <a:off x="3421117" y="6589986"/>
            <a:ext cx="4903076" cy="268014"/>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bg1"/>
              </a:solidFill>
              <a:effectLst/>
              <a:latin typeface="Arial" charset="0"/>
              <a:cs typeface="Times New Roman" pitchFamily="18" charset="0"/>
            </a:endParaRPr>
          </a:p>
        </p:txBody>
      </p:sp>
      <p:sp>
        <p:nvSpPr>
          <p:cNvPr id="9" name="Rectangle 8"/>
          <p:cNvSpPr/>
          <p:nvPr userDrawn="1"/>
        </p:nvSpPr>
        <p:spPr bwMode="auto">
          <a:xfrm>
            <a:off x="3168869" y="0"/>
            <a:ext cx="3074276" cy="268014"/>
          </a:xfrm>
          <a:prstGeom prst="rect">
            <a:avLst/>
          </a:prstGeom>
          <a:solidFill>
            <a:schemeClr val="bg1"/>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229939739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59ECC700-23C7-4DCD-B15A-351B5ADD5C68}" type="slidenum">
              <a:rPr lang="en-US"/>
              <a:pPr>
                <a:defRPr/>
              </a:pPr>
              <a:t>‹#›</a:t>
            </a:fld>
            <a:endParaRPr lang="en-US" dirty="0"/>
          </a:p>
        </p:txBody>
      </p:sp>
    </p:spTree>
    <p:extLst>
      <p:ext uri="{BB962C8B-B14F-4D97-AF65-F5344CB8AC3E}">
        <p14:creationId xmlns:p14="http://schemas.microsoft.com/office/powerpoint/2010/main" val="16273398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9C424D73-E252-4DB2-9D5F-4CC104C7B294}" type="slidenum">
              <a:rPr lang="en-US"/>
              <a:pPr>
                <a:defRPr/>
              </a:pPr>
              <a:t>‹#›</a:t>
            </a:fld>
            <a:endParaRPr lang="en-US" dirty="0"/>
          </a:p>
        </p:txBody>
      </p:sp>
    </p:spTree>
    <p:extLst>
      <p:ext uri="{BB962C8B-B14F-4D97-AF65-F5344CB8AC3E}">
        <p14:creationId xmlns:p14="http://schemas.microsoft.com/office/powerpoint/2010/main" val="11714889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ln/>
        </p:spPr>
        <p:txBody>
          <a:bodyPr/>
          <a:lstStyle>
            <a:lvl1pPr>
              <a:defRPr/>
            </a:lvl1pPr>
          </a:lstStyle>
          <a:p>
            <a:pPr>
              <a:defRPr/>
            </a:pPr>
            <a:fld id="{1910D2C3-26A8-44B3-88DC-74FA58882F08}" type="slidenum">
              <a:rPr lang="en-US"/>
              <a:pPr>
                <a:defRPr/>
              </a:pPr>
              <a:t>‹#›</a:t>
            </a:fld>
            <a:endParaRPr lang="en-US" dirty="0"/>
          </a:p>
        </p:txBody>
      </p:sp>
    </p:spTree>
    <p:extLst>
      <p:ext uri="{BB962C8B-B14F-4D97-AF65-F5344CB8AC3E}">
        <p14:creationId xmlns:p14="http://schemas.microsoft.com/office/powerpoint/2010/main" val="277571546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47788485-4689-4C22-96EB-6DB31F9DB47E}" type="slidenum">
              <a:rPr lang="en-US"/>
              <a:pPr>
                <a:defRPr/>
              </a:pPr>
              <a:t>‹#›</a:t>
            </a:fld>
            <a:endParaRPr lang="en-US" dirty="0"/>
          </a:p>
        </p:txBody>
      </p:sp>
    </p:spTree>
    <p:extLst>
      <p:ext uri="{BB962C8B-B14F-4D97-AF65-F5344CB8AC3E}">
        <p14:creationId xmlns:p14="http://schemas.microsoft.com/office/powerpoint/2010/main" val="56024102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7AD97B0D-CCCF-4472-8740-F9A2DA989A7A}" type="slidenum">
              <a:rPr lang="en-US"/>
              <a:pPr>
                <a:defRPr/>
              </a:pPr>
              <a:t>‹#›</a:t>
            </a:fld>
            <a:endParaRPr lang="en-US" dirty="0"/>
          </a:p>
        </p:txBody>
      </p:sp>
    </p:spTree>
    <p:extLst>
      <p:ext uri="{BB962C8B-B14F-4D97-AF65-F5344CB8AC3E}">
        <p14:creationId xmlns:p14="http://schemas.microsoft.com/office/powerpoint/2010/main" val="288315950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BBEAC0F1-89AE-4329-9FDE-A3E621865AC5}" type="slidenum">
              <a:rPr lang="en-US"/>
              <a:pPr>
                <a:defRPr/>
              </a:pPr>
              <a:t>‹#›</a:t>
            </a:fld>
            <a:endParaRPr lang="en-US" dirty="0"/>
          </a:p>
        </p:txBody>
      </p:sp>
    </p:spTree>
    <p:extLst>
      <p:ext uri="{BB962C8B-B14F-4D97-AF65-F5344CB8AC3E}">
        <p14:creationId xmlns:p14="http://schemas.microsoft.com/office/powerpoint/2010/main" val="329196118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6A21D566-9F62-4FDB-89C5-C05D73549DB3}" type="slidenum">
              <a:rPr lang="en-US"/>
              <a:pPr>
                <a:defRPr/>
              </a:pPr>
              <a:t>‹#›</a:t>
            </a:fld>
            <a:endParaRPr lang="en-US" dirty="0"/>
          </a:p>
        </p:txBody>
      </p:sp>
    </p:spTree>
    <p:extLst>
      <p:ext uri="{BB962C8B-B14F-4D97-AF65-F5344CB8AC3E}">
        <p14:creationId xmlns:p14="http://schemas.microsoft.com/office/powerpoint/2010/main" val="166555029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8"/>
          <p:cNvSpPr>
            <a:spLocks noGrp="1" noChangeArrowheads="1"/>
          </p:cNvSpPr>
          <p:nvPr>
            <p:ph type="sldNum" sz="quarter" idx="11"/>
          </p:nvPr>
        </p:nvSpPr>
        <p:spPr>
          <a:ln/>
        </p:spPr>
        <p:txBody>
          <a:bodyPr/>
          <a:lstStyle>
            <a:lvl1pPr>
              <a:defRPr/>
            </a:lvl1pPr>
          </a:lstStyle>
          <a:p>
            <a:pPr>
              <a:defRPr/>
            </a:pPr>
            <a:fld id="{CC2DCF13-98E5-4890-8AB1-326F7E718D7A}" type="slidenum">
              <a:rPr lang="en-US"/>
              <a:pPr>
                <a:defRPr/>
              </a:pPr>
              <a:t>‹#›</a:t>
            </a:fld>
            <a:endParaRPr lang="en-US" dirty="0"/>
          </a:p>
        </p:txBody>
      </p:sp>
    </p:spTree>
    <p:extLst>
      <p:ext uri="{BB962C8B-B14F-4D97-AF65-F5344CB8AC3E}">
        <p14:creationId xmlns:p14="http://schemas.microsoft.com/office/powerpoint/2010/main" val="235082953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900ECA09-84A5-4988-8F33-64DD1543E18A}" type="slidenum">
              <a:rPr lang="en-US"/>
              <a:pPr>
                <a:defRPr/>
              </a:pPr>
              <a:t>‹#›</a:t>
            </a:fld>
            <a:endParaRPr lang="en-US" dirty="0"/>
          </a:p>
        </p:txBody>
      </p:sp>
    </p:spTree>
    <p:extLst>
      <p:ext uri="{BB962C8B-B14F-4D97-AF65-F5344CB8AC3E}">
        <p14:creationId xmlns:p14="http://schemas.microsoft.com/office/powerpoint/2010/main" val="330593463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E80E84B-A4F6-4A96-9A42-068C46700358}" type="slidenum">
              <a:rPr lang="en-US"/>
              <a:pPr>
                <a:defRPr/>
              </a:pPr>
              <a:t>‹#›</a:t>
            </a:fld>
            <a:endParaRPr lang="en-US" dirty="0"/>
          </a:p>
        </p:txBody>
      </p:sp>
    </p:spTree>
    <p:extLst>
      <p:ext uri="{BB962C8B-B14F-4D97-AF65-F5344CB8AC3E}">
        <p14:creationId xmlns:p14="http://schemas.microsoft.com/office/powerpoint/2010/main" val="120497259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73405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FB2A5DDE-FD3C-4186-905B-7819ACCC2339}" type="slidenum">
              <a:rPr lang="en-US"/>
              <a:pPr>
                <a:defRPr/>
              </a:pPr>
              <a:t>‹#›</a:t>
            </a:fld>
            <a:endParaRPr lang="en-US" dirty="0"/>
          </a:p>
        </p:txBody>
      </p:sp>
    </p:spTree>
    <p:extLst>
      <p:ext uri="{BB962C8B-B14F-4D97-AF65-F5344CB8AC3E}">
        <p14:creationId xmlns:p14="http://schemas.microsoft.com/office/powerpoint/2010/main" val="127629337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487363"/>
          </a:xfrm>
        </p:spPr>
        <p:txBody>
          <a:bodyPr/>
          <a:lstStyle/>
          <a:p>
            <a:r>
              <a:rPr lang="en-US"/>
              <a:t>Click to edit Master title style</a:t>
            </a:r>
          </a:p>
        </p:txBody>
      </p:sp>
      <p:sp>
        <p:nvSpPr>
          <p:cNvPr id="3" name="Content Placeholder 2"/>
          <p:cNvSpPr>
            <a:spLocks noGrp="1"/>
          </p:cNvSpPr>
          <p:nvPr>
            <p:ph sz="half" idx="1"/>
          </p:nvPr>
        </p:nvSpPr>
        <p:spPr>
          <a:xfrm>
            <a:off x="685800" y="1447800"/>
            <a:ext cx="3848100" cy="4791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447800"/>
            <a:ext cx="3848100" cy="2319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19538"/>
            <a:ext cx="3848100" cy="231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1"/>
          </p:nvPr>
        </p:nvSpPr>
        <p:spPr>
          <a:ln/>
        </p:spPr>
        <p:txBody>
          <a:bodyPr/>
          <a:lstStyle>
            <a:lvl1pPr>
              <a:defRPr/>
            </a:lvl1pPr>
          </a:lstStyle>
          <a:p>
            <a:pPr>
              <a:defRPr/>
            </a:pPr>
            <a:fld id="{FCFDDED3-1C51-4D6B-8B63-6C8D87DCB7C6}" type="slidenum">
              <a:rPr lang="en-US"/>
              <a:pPr>
                <a:defRPr/>
              </a:pPr>
              <a:t>‹#›</a:t>
            </a:fld>
            <a:endParaRPr lang="en-US" dirty="0"/>
          </a:p>
        </p:txBody>
      </p:sp>
    </p:spTree>
    <p:extLst>
      <p:ext uri="{BB962C8B-B14F-4D97-AF65-F5344CB8AC3E}">
        <p14:creationId xmlns:p14="http://schemas.microsoft.com/office/powerpoint/2010/main" val="174184413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487363"/>
          </a:xfrm>
        </p:spPr>
        <p:txBody>
          <a:bodyPr/>
          <a:lstStyle/>
          <a:p>
            <a:r>
              <a:rPr lang="en-US"/>
              <a:t>Click to edit Master title style</a:t>
            </a:r>
          </a:p>
        </p:txBody>
      </p:sp>
      <p:sp>
        <p:nvSpPr>
          <p:cNvPr id="3" name="Table Placeholder 2"/>
          <p:cNvSpPr>
            <a:spLocks noGrp="1"/>
          </p:cNvSpPr>
          <p:nvPr>
            <p:ph type="tbl" idx="1"/>
          </p:nvPr>
        </p:nvSpPr>
        <p:spPr>
          <a:xfrm>
            <a:off x="685800" y="1447800"/>
            <a:ext cx="7848600" cy="4791075"/>
          </a:xfrm>
        </p:spPr>
        <p:txBody>
          <a:bodyPr/>
          <a:lstStyle/>
          <a:p>
            <a:pPr lvl="0"/>
            <a:endParaRPr lang="en-US" noProof="0" dirty="0"/>
          </a:p>
        </p:txBody>
      </p:sp>
      <p:sp>
        <p:nvSpPr>
          <p:cNvPr id="5" name="Rectangle 6"/>
          <p:cNvSpPr>
            <a:spLocks noGrp="1" noChangeArrowheads="1"/>
          </p:cNvSpPr>
          <p:nvPr>
            <p:ph type="sldNum" sz="quarter" idx="11"/>
          </p:nvPr>
        </p:nvSpPr>
        <p:spPr>
          <a:ln/>
        </p:spPr>
        <p:txBody>
          <a:bodyPr/>
          <a:lstStyle>
            <a:lvl1pPr>
              <a:defRPr/>
            </a:lvl1pPr>
          </a:lstStyle>
          <a:p>
            <a:pPr>
              <a:defRPr/>
            </a:pPr>
            <a:fld id="{FE531278-D99E-4181-ACDC-22AE8CF73FFB}" type="slidenum">
              <a:rPr lang="en-US"/>
              <a:pPr>
                <a:defRPr/>
              </a:pPr>
              <a:t>‹#›</a:t>
            </a:fld>
            <a:endParaRPr lang="en-US" dirty="0"/>
          </a:p>
        </p:txBody>
      </p:sp>
    </p:spTree>
    <p:extLst>
      <p:ext uri="{BB962C8B-B14F-4D97-AF65-F5344CB8AC3E}">
        <p14:creationId xmlns:p14="http://schemas.microsoft.com/office/powerpoint/2010/main" val="249362057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8"/>
          <p:cNvSpPr>
            <a:spLocks noGrp="1" noChangeArrowheads="1"/>
          </p:cNvSpPr>
          <p:nvPr>
            <p:ph type="sldNum" sz="quarter" idx="11"/>
          </p:nvPr>
        </p:nvSpPr>
        <p:spPr>
          <a:ln/>
        </p:spPr>
        <p:txBody>
          <a:bodyPr/>
          <a:lstStyle>
            <a:lvl1pPr>
              <a:defRPr/>
            </a:lvl1pPr>
          </a:lstStyle>
          <a:p>
            <a:pPr>
              <a:defRPr/>
            </a:pPr>
            <a:fld id="{ADBF971D-7E3C-4996-9D4C-0400B349F104}" type="slidenum">
              <a:rPr lang="en-US"/>
              <a:pPr>
                <a:defRPr/>
              </a:pPr>
              <a:t>‹#›</a:t>
            </a:fld>
            <a:endParaRPr lang="en-US" dirty="0"/>
          </a:p>
        </p:txBody>
      </p:sp>
    </p:spTree>
    <p:extLst>
      <p:ext uri="{BB962C8B-B14F-4D97-AF65-F5344CB8AC3E}">
        <p14:creationId xmlns:p14="http://schemas.microsoft.com/office/powerpoint/2010/main" val="377097281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8"/>
          <p:cNvSpPr>
            <a:spLocks noGrp="1" noChangeArrowheads="1"/>
          </p:cNvSpPr>
          <p:nvPr>
            <p:ph type="sldNum" sz="quarter" idx="11"/>
          </p:nvPr>
        </p:nvSpPr>
        <p:spPr>
          <a:ln/>
        </p:spPr>
        <p:txBody>
          <a:bodyPr/>
          <a:lstStyle>
            <a:lvl1pPr>
              <a:defRPr/>
            </a:lvl1pPr>
          </a:lstStyle>
          <a:p>
            <a:pPr>
              <a:defRPr/>
            </a:pPr>
            <a:fld id="{22881F3F-3C32-4124-83F8-746F19664966}" type="slidenum">
              <a:rPr lang="en-US"/>
              <a:pPr>
                <a:defRPr/>
              </a:pPr>
              <a:t>‹#›</a:t>
            </a:fld>
            <a:endParaRPr lang="en-US" dirty="0"/>
          </a:p>
        </p:txBody>
      </p:sp>
    </p:spTree>
    <p:extLst>
      <p:ext uri="{BB962C8B-B14F-4D97-AF65-F5344CB8AC3E}">
        <p14:creationId xmlns:p14="http://schemas.microsoft.com/office/powerpoint/2010/main" val="269021758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8"/>
          <p:cNvSpPr>
            <a:spLocks noGrp="1" noChangeArrowheads="1"/>
          </p:cNvSpPr>
          <p:nvPr>
            <p:ph type="sldNum" sz="quarter" idx="11"/>
          </p:nvPr>
        </p:nvSpPr>
        <p:spPr>
          <a:ln/>
        </p:spPr>
        <p:txBody>
          <a:bodyPr/>
          <a:lstStyle>
            <a:lvl1pPr>
              <a:defRPr/>
            </a:lvl1pPr>
          </a:lstStyle>
          <a:p>
            <a:pPr>
              <a:defRPr/>
            </a:pPr>
            <a:fld id="{7D19F181-A227-4F34-8CFE-3005FA851609}" type="slidenum">
              <a:rPr lang="en-US"/>
              <a:pPr>
                <a:defRPr/>
              </a:pPr>
              <a:t>‹#›</a:t>
            </a:fld>
            <a:endParaRPr lang="en-US" dirty="0"/>
          </a:p>
        </p:txBody>
      </p:sp>
    </p:spTree>
    <p:extLst>
      <p:ext uri="{BB962C8B-B14F-4D97-AF65-F5344CB8AC3E}">
        <p14:creationId xmlns:p14="http://schemas.microsoft.com/office/powerpoint/2010/main" val="303298607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8"/>
          <p:cNvSpPr>
            <a:spLocks noGrp="1" noChangeArrowheads="1"/>
          </p:cNvSpPr>
          <p:nvPr>
            <p:ph type="sldNum" sz="quarter" idx="11"/>
          </p:nvPr>
        </p:nvSpPr>
        <p:spPr>
          <a:ln/>
        </p:spPr>
        <p:txBody>
          <a:bodyPr/>
          <a:lstStyle>
            <a:lvl1pPr>
              <a:defRPr/>
            </a:lvl1pPr>
          </a:lstStyle>
          <a:p>
            <a:pPr>
              <a:defRPr/>
            </a:pPr>
            <a:fld id="{75C51BDE-CA83-4D19-8AF3-41F7C3CBE349}" type="slidenum">
              <a:rPr lang="en-US"/>
              <a:pPr>
                <a:defRPr/>
              </a:pPr>
              <a:t>‹#›</a:t>
            </a:fld>
            <a:endParaRPr lang="en-US" dirty="0"/>
          </a:p>
        </p:txBody>
      </p:sp>
    </p:spTree>
    <p:extLst>
      <p:ext uri="{BB962C8B-B14F-4D97-AF65-F5344CB8AC3E}">
        <p14:creationId xmlns:p14="http://schemas.microsoft.com/office/powerpoint/2010/main" val="48428182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8"/>
          <p:cNvSpPr>
            <a:spLocks noGrp="1" noChangeArrowheads="1"/>
          </p:cNvSpPr>
          <p:nvPr>
            <p:ph type="sldNum" sz="quarter" idx="11"/>
          </p:nvPr>
        </p:nvSpPr>
        <p:spPr>
          <a:ln/>
        </p:spPr>
        <p:txBody>
          <a:bodyPr/>
          <a:lstStyle>
            <a:lvl1pPr>
              <a:defRPr/>
            </a:lvl1pPr>
          </a:lstStyle>
          <a:p>
            <a:pPr>
              <a:defRPr/>
            </a:pPr>
            <a:fld id="{4FA453DC-8DB4-41A1-9B9D-C20EE98B691F}" type="slidenum">
              <a:rPr lang="en-US"/>
              <a:pPr>
                <a:defRPr/>
              </a:pPr>
              <a:t>‹#›</a:t>
            </a:fld>
            <a:endParaRPr lang="en-US" dirty="0"/>
          </a:p>
        </p:txBody>
      </p:sp>
    </p:spTree>
    <p:extLst>
      <p:ext uri="{BB962C8B-B14F-4D97-AF65-F5344CB8AC3E}">
        <p14:creationId xmlns:p14="http://schemas.microsoft.com/office/powerpoint/2010/main" val="289803012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8"/>
          <p:cNvSpPr>
            <a:spLocks noGrp="1" noChangeArrowheads="1"/>
          </p:cNvSpPr>
          <p:nvPr>
            <p:ph type="sldNum" sz="quarter" idx="11"/>
          </p:nvPr>
        </p:nvSpPr>
        <p:spPr>
          <a:ln/>
        </p:spPr>
        <p:txBody>
          <a:bodyPr/>
          <a:lstStyle>
            <a:lvl1pPr>
              <a:defRPr/>
            </a:lvl1pPr>
          </a:lstStyle>
          <a:p>
            <a:pPr>
              <a:defRPr/>
            </a:pPr>
            <a:fld id="{CAF7D149-168E-4303-A0EE-D848049401ED}" type="slidenum">
              <a:rPr lang="en-US"/>
              <a:pPr>
                <a:defRPr/>
              </a:pPr>
              <a:t>‹#›</a:t>
            </a:fld>
            <a:endParaRPr lang="en-US" dirty="0"/>
          </a:p>
        </p:txBody>
      </p:sp>
    </p:spTree>
    <p:extLst>
      <p:ext uri="{BB962C8B-B14F-4D97-AF65-F5344CB8AC3E}">
        <p14:creationId xmlns:p14="http://schemas.microsoft.com/office/powerpoint/2010/main" val="48492948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8"/>
          <p:cNvSpPr>
            <a:spLocks noGrp="1" noChangeArrowheads="1"/>
          </p:cNvSpPr>
          <p:nvPr>
            <p:ph type="sldNum" sz="quarter" idx="11"/>
          </p:nvPr>
        </p:nvSpPr>
        <p:spPr>
          <a:ln/>
        </p:spPr>
        <p:txBody>
          <a:bodyPr/>
          <a:lstStyle>
            <a:lvl1pPr>
              <a:defRPr/>
            </a:lvl1pPr>
          </a:lstStyle>
          <a:p>
            <a:pPr>
              <a:defRPr/>
            </a:pPr>
            <a:fld id="{5BF66FDA-10C4-428E-8DF2-899DFCF6B92C}" type="slidenum">
              <a:rPr lang="en-US"/>
              <a:pPr>
                <a:defRPr/>
              </a:pPr>
              <a:t>‹#›</a:t>
            </a:fld>
            <a:endParaRPr lang="en-US" dirty="0"/>
          </a:p>
        </p:txBody>
      </p:sp>
    </p:spTree>
    <p:extLst>
      <p:ext uri="{BB962C8B-B14F-4D97-AF65-F5344CB8AC3E}">
        <p14:creationId xmlns:p14="http://schemas.microsoft.com/office/powerpoint/2010/main" val="309961040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685800" y="1447800"/>
            <a:ext cx="7848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7" name="Rectangle 5"/>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3130" name="Rectangle 58"/>
          <p:cNvSpPr>
            <a:spLocks noGrp="1" noChangeArrowheads="1"/>
          </p:cNvSpPr>
          <p:nvPr>
            <p:ph type="sldNum" sz="quarter" idx="4"/>
          </p:nvPr>
        </p:nvSpPr>
        <p:spPr bwMode="auto">
          <a:xfrm>
            <a:off x="8775700" y="6527800"/>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i="0"/>
            </a:lvl1pPr>
          </a:lstStyle>
          <a:p>
            <a:pPr>
              <a:defRPr/>
            </a:pPr>
            <a:fld id="{C4EFBA7D-3A51-47C3-8A84-A85412E901B3}" type="slidenum">
              <a:rPr lang="en-US"/>
              <a:pPr>
                <a:defRPr/>
              </a:pPr>
              <a:t>‹#›</a:t>
            </a:fld>
            <a:endParaRPr lang="en-US" dirty="0"/>
          </a:p>
        </p:txBody>
      </p:sp>
      <p:pic>
        <p:nvPicPr>
          <p:cNvPr id="1031" name="Picture 8" descr="cni%20logo%20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 y="76200"/>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72"/>
          <p:cNvGrpSpPr>
            <a:grpSpLocks/>
          </p:cNvGrpSpPr>
          <p:nvPr/>
        </p:nvGrpSpPr>
        <p:grpSpPr bwMode="auto">
          <a:xfrm>
            <a:off x="1168400" y="950913"/>
            <a:ext cx="7754938" cy="76200"/>
            <a:chOff x="736" y="599"/>
            <a:chExt cx="4885" cy="48"/>
          </a:xfrm>
        </p:grpSpPr>
        <p:sp>
          <p:nvSpPr>
            <p:cNvPr id="1039" name="Line 6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p:spPr>
          <p:txBody>
            <a:bodyPr/>
            <a:lstStyle/>
            <a:p>
              <a:pPr>
                <a:defRPr/>
              </a:pPr>
              <a:endParaRPr lang="en-US" dirty="0"/>
            </a:p>
          </p:txBody>
        </p:sp>
        <p:sp>
          <p:nvSpPr>
            <p:cNvPr id="1040" name="Line 69"/>
            <p:cNvSpPr>
              <a:spLocks noChangeShapeType="1"/>
            </p:cNvSpPr>
            <p:nvPr userDrawn="1"/>
          </p:nvSpPr>
          <p:spPr bwMode="auto">
            <a:xfrm>
              <a:off x="826" y="647"/>
              <a:ext cx="4616" cy="0"/>
            </a:xfrm>
            <a:prstGeom prst="line">
              <a:avLst/>
            </a:prstGeom>
            <a:noFill/>
            <a:ln w="28575">
              <a:solidFill>
                <a:srgbClr val="FFCC00"/>
              </a:solidFill>
              <a:round/>
              <a:headEnd/>
              <a:tailEnd/>
            </a:ln>
          </p:spPr>
          <p:txBody>
            <a:bodyPr/>
            <a:lstStyle/>
            <a:p>
              <a:pPr>
                <a:defRPr/>
              </a:pPr>
              <a:endParaRPr lang="en-US" dirty="0"/>
            </a:p>
          </p:txBody>
        </p:sp>
      </p:grpSp>
      <p:grpSp>
        <p:nvGrpSpPr>
          <p:cNvPr id="1034" name="Group 73"/>
          <p:cNvGrpSpPr>
            <a:grpSpLocks/>
          </p:cNvGrpSpPr>
          <p:nvPr/>
        </p:nvGrpSpPr>
        <p:grpSpPr bwMode="auto">
          <a:xfrm>
            <a:off x="292100" y="6413500"/>
            <a:ext cx="8763000" cy="76200"/>
            <a:chOff x="736" y="599"/>
            <a:chExt cx="4885" cy="48"/>
          </a:xfrm>
        </p:grpSpPr>
        <p:sp>
          <p:nvSpPr>
            <p:cNvPr id="1037" name="Line 74"/>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p:spPr>
          <p:txBody>
            <a:bodyPr/>
            <a:lstStyle/>
            <a:p>
              <a:pPr>
                <a:defRPr/>
              </a:pPr>
              <a:endParaRPr lang="en-US" dirty="0"/>
            </a:p>
          </p:txBody>
        </p:sp>
        <p:sp>
          <p:nvSpPr>
            <p:cNvPr id="1038" name="Line 75"/>
            <p:cNvSpPr>
              <a:spLocks noChangeShapeType="1"/>
            </p:cNvSpPr>
            <p:nvPr userDrawn="1"/>
          </p:nvSpPr>
          <p:spPr bwMode="auto">
            <a:xfrm>
              <a:off x="826" y="647"/>
              <a:ext cx="4616" cy="0"/>
            </a:xfrm>
            <a:prstGeom prst="line">
              <a:avLst/>
            </a:prstGeom>
            <a:noFill/>
            <a:ln w="28575">
              <a:solidFill>
                <a:srgbClr val="FFCC00"/>
              </a:solidFill>
              <a:round/>
              <a:headEnd/>
              <a:tailEnd/>
            </a:ln>
          </p:spPr>
          <p:txBody>
            <a:bodyPr/>
            <a:lstStyle/>
            <a:p>
              <a:pPr>
                <a:defRPr/>
              </a:pPr>
              <a:endParaRPr lang="en-US" dirty="0"/>
            </a:p>
          </p:txBody>
        </p:sp>
      </p:grpSp>
      <p:sp>
        <p:nvSpPr>
          <p:cNvPr id="1036" name="Oval 78"/>
          <p:cNvSpPr>
            <a:spLocks noChangeArrowheads="1"/>
          </p:cNvSpPr>
          <p:nvPr/>
        </p:nvSpPr>
        <p:spPr bwMode="auto">
          <a:xfrm>
            <a:off x="152400" y="152400"/>
            <a:ext cx="685800" cy="685800"/>
          </a:xfrm>
          <a:prstGeom prst="ellipse">
            <a:avLst/>
          </a:prstGeom>
          <a:solidFill>
            <a:schemeClr val="bg1"/>
          </a:solidFill>
          <a:ln w="19050">
            <a:noFill/>
            <a:round/>
            <a:headEnd/>
            <a:tailEnd/>
          </a:ln>
        </p:spPr>
        <p:txBody>
          <a:bodyPr wrap="none" anchor="ctr"/>
          <a:lstStyle/>
          <a:p>
            <a:pPr algn="ctr" eaLnBrk="0" hangingPunct="0">
              <a:defRPr/>
            </a:pPr>
            <a:r>
              <a:rPr lang="en-US" sz="600" dirty="0"/>
              <a:t>UNCOVER WHEN </a:t>
            </a:r>
          </a:p>
          <a:p>
            <a:pPr algn="ctr" eaLnBrk="0" hangingPunct="0">
              <a:defRPr/>
            </a:pPr>
            <a:r>
              <a:rPr lang="en-US" sz="600" dirty="0"/>
              <a:t>APPROVED</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p14:dur="10" advTm="10000"/>
    </mc:Choice>
    <mc:Fallback xmlns="">
      <p:transition advTm="10000"/>
    </mc:Fallback>
  </mc:AlternateContent>
  <p:hf hdr="0" ftr="0" dt="0"/>
  <p:txStyles>
    <p:titleStyle>
      <a:lvl1pPr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i="1">
          <a:solidFill>
            <a:srgbClr val="000066"/>
          </a:solidFill>
          <a:effectLst>
            <a:outerShdw blurRad="38100" dist="38100" dir="2700000" algn="tl">
              <a:srgbClr val="C0C0C0"/>
            </a:outerShdw>
          </a:effectLst>
          <a:latin typeface="Arial" charset="0"/>
        </a:defRPr>
      </a:lvl9pPr>
    </p:titleStyle>
    <p:bodyStyle>
      <a:lvl1pPr marL="228600" indent="-228600" algn="l" rtl="0" eaLnBrk="1" fontAlgn="base" hangingPunct="1">
        <a:spcBef>
          <a:spcPct val="25000"/>
        </a:spcBef>
        <a:spcAft>
          <a:spcPct val="25000"/>
        </a:spcAft>
        <a:buClr>
          <a:srgbClr val="000066"/>
        </a:buClr>
        <a:buChar char="•"/>
        <a:defRPr sz="2400" b="1" i="1">
          <a:solidFill>
            <a:srgbClr val="000066"/>
          </a:solidFill>
          <a:latin typeface="+mn-lt"/>
          <a:ea typeface="+mn-ea"/>
          <a:cs typeface="+mn-cs"/>
        </a:defRPr>
      </a:lvl1pPr>
      <a:lvl2pPr marL="635000" indent="-177800" algn="l" rtl="0" eaLnBrk="1" fontAlgn="base" hangingPunct="1">
        <a:spcBef>
          <a:spcPct val="25000"/>
        </a:spcBef>
        <a:spcAft>
          <a:spcPct val="25000"/>
        </a:spcAft>
        <a:buClr>
          <a:srgbClr val="000066"/>
        </a:buClr>
        <a:buChar char="–"/>
        <a:defRPr sz="2000" b="1" i="1">
          <a:solidFill>
            <a:srgbClr val="000066"/>
          </a:solidFill>
          <a:latin typeface="+mn-lt"/>
        </a:defRPr>
      </a:lvl2pPr>
      <a:lvl3pPr marL="914400" indent="-114300" algn="l" rtl="0" eaLnBrk="1" fontAlgn="base" hangingPunct="1">
        <a:spcBef>
          <a:spcPct val="25000"/>
        </a:spcBef>
        <a:spcAft>
          <a:spcPct val="25000"/>
        </a:spcAft>
        <a:buClr>
          <a:srgbClr val="000066"/>
        </a:buClr>
        <a:buChar char="•"/>
        <a:defRPr sz="1600" b="1" i="1">
          <a:solidFill>
            <a:srgbClr val="000066"/>
          </a:solidFill>
          <a:latin typeface="+mn-lt"/>
        </a:defRPr>
      </a:lvl3pPr>
      <a:lvl4pPr marL="1714500" indent="-266700" algn="l" rtl="0" eaLnBrk="1" fontAlgn="base" hangingPunct="1">
        <a:spcBef>
          <a:spcPct val="25000"/>
        </a:spcBef>
        <a:spcAft>
          <a:spcPct val="25000"/>
        </a:spcAft>
        <a:buChar char="–"/>
        <a:defRPr sz="1400" b="1">
          <a:solidFill>
            <a:schemeClr val="tx1"/>
          </a:solidFill>
          <a:latin typeface="+mn-lt"/>
        </a:defRPr>
      </a:lvl4pPr>
      <a:lvl5pPr marL="2209800" indent="-381000" algn="l" rtl="0" eaLnBrk="1" fontAlgn="base" hangingPunct="1">
        <a:spcBef>
          <a:spcPct val="20000"/>
        </a:spcBef>
        <a:spcAft>
          <a:spcPct val="0"/>
        </a:spcAft>
        <a:buChar char="•"/>
        <a:defRPr sz="2000">
          <a:solidFill>
            <a:schemeClr val="tx1"/>
          </a:solidFill>
          <a:latin typeface="Times New Roman" pitchFamily="18" charset="0"/>
        </a:defRPr>
      </a:lvl5pPr>
      <a:lvl6pPr marL="2667000" indent="-381000" algn="l" rtl="0" eaLnBrk="1" fontAlgn="base" hangingPunct="1">
        <a:spcBef>
          <a:spcPct val="20000"/>
        </a:spcBef>
        <a:spcAft>
          <a:spcPct val="0"/>
        </a:spcAft>
        <a:buChar char="•"/>
        <a:defRPr sz="2000">
          <a:solidFill>
            <a:schemeClr val="tx1"/>
          </a:solidFill>
          <a:latin typeface="Times New Roman" pitchFamily="18" charset="0"/>
        </a:defRPr>
      </a:lvl6pPr>
      <a:lvl7pPr marL="3124200" indent="-381000" algn="l" rtl="0" eaLnBrk="1" fontAlgn="base" hangingPunct="1">
        <a:spcBef>
          <a:spcPct val="20000"/>
        </a:spcBef>
        <a:spcAft>
          <a:spcPct val="0"/>
        </a:spcAft>
        <a:buChar char="•"/>
        <a:defRPr sz="2000">
          <a:solidFill>
            <a:schemeClr val="tx1"/>
          </a:solidFill>
          <a:latin typeface="Times New Roman" pitchFamily="18" charset="0"/>
        </a:defRPr>
      </a:lvl7pPr>
      <a:lvl8pPr marL="3581400" indent="-381000" algn="l" rtl="0" eaLnBrk="1" fontAlgn="base" hangingPunct="1">
        <a:spcBef>
          <a:spcPct val="20000"/>
        </a:spcBef>
        <a:spcAft>
          <a:spcPct val="0"/>
        </a:spcAft>
        <a:buChar char="•"/>
        <a:defRPr sz="2000">
          <a:solidFill>
            <a:schemeClr val="tx1"/>
          </a:solidFill>
          <a:latin typeface="Times New Roman" pitchFamily="18" charset="0"/>
        </a:defRPr>
      </a:lvl8pPr>
      <a:lvl9pPr marL="4038600" indent="-3810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685800" y="1447800"/>
            <a:ext cx="7848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5700" y="6527800"/>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i="0"/>
            </a:lvl1pPr>
          </a:lstStyle>
          <a:p>
            <a:pPr>
              <a:defRPr/>
            </a:pPr>
            <a:fld id="{025AEA19-E229-4F1B-B8F6-C507592E89B4}" type="slidenum">
              <a:rPr lang="en-US"/>
              <a:pPr>
                <a:defRPr/>
              </a:pPr>
              <a:t>‹#›</a:t>
            </a:fld>
            <a:endParaRPr lang="en-US" dirty="0"/>
          </a:p>
        </p:txBody>
      </p:sp>
      <p:grpSp>
        <p:nvGrpSpPr>
          <p:cNvPr id="2055" name="Group 7"/>
          <p:cNvGrpSpPr>
            <a:grpSpLocks/>
          </p:cNvGrpSpPr>
          <p:nvPr/>
        </p:nvGrpSpPr>
        <p:grpSpPr bwMode="auto">
          <a:xfrm>
            <a:off x="1168400" y="950913"/>
            <a:ext cx="7754938" cy="76200"/>
            <a:chOff x="736" y="599"/>
            <a:chExt cx="4885" cy="48"/>
          </a:xfrm>
        </p:grpSpPr>
        <p:sp>
          <p:nvSpPr>
            <p:cNvPr id="2061"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p:spPr>
          <p:txBody>
            <a:bodyPr/>
            <a:lstStyle/>
            <a:p>
              <a:pPr>
                <a:defRPr/>
              </a:pPr>
              <a:endParaRPr lang="en-US" dirty="0"/>
            </a:p>
          </p:txBody>
        </p:sp>
        <p:sp>
          <p:nvSpPr>
            <p:cNvPr id="2062" name="Line 9"/>
            <p:cNvSpPr>
              <a:spLocks noChangeShapeType="1"/>
            </p:cNvSpPr>
            <p:nvPr userDrawn="1"/>
          </p:nvSpPr>
          <p:spPr bwMode="auto">
            <a:xfrm>
              <a:off x="826" y="647"/>
              <a:ext cx="4616" cy="0"/>
            </a:xfrm>
            <a:prstGeom prst="line">
              <a:avLst/>
            </a:prstGeom>
            <a:noFill/>
            <a:ln w="28575">
              <a:solidFill>
                <a:srgbClr val="FFCC00"/>
              </a:solidFill>
              <a:round/>
              <a:headEnd/>
              <a:tailEnd/>
            </a:ln>
          </p:spPr>
          <p:txBody>
            <a:bodyPr/>
            <a:lstStyle/>
            <a:p>
              <a:pPr>
                <a:defRPr/>
              </a:pPr>
              <a:endParaRPr lang="en-US" dirty="0"/>
            </a:p>
          </p:txBody>
        </p:sp>
      </p:grpSp>
      <p:grpSp>
        <p:nvGrpSpPr>
          <p:cNvPr id="2057" name="Group 11"/>
          <p:cNvGrpSpPr>
            <a:grpSpLocks/>
          </p:cNvGrpSpPr>
          <p:nvPr/>
        </p:nvGrpSpPr>
        <p:grpSpPr bwMode="auto">
          <a:xfrm>
            <a:off x="292100" y="6413500"/>
            <a:ext cx="8763000" cy="76200"/>
            <a:chOff x="736" y="599"/>
            <a:chExt cx="4885" cy="48"/>
          </a:xfrm>
        </p:grpSpPr>
        <p:sp>
          <p:nvSpPr>
            <p:cNvPr id="2059"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p:spPr>
          <p:txBody>
            <a:bodyPr/>
            <a:lstStyle/>
            <a:p>
              <a:pPr>
                <a:defRPr/>
              </a:pPr>
              <a:endParaRPr lang="en-US" dirty="0"/>
            </a:p>
          </p:txBody>
        </p:sp>
        <p:sp>
          <p:nvSpPr>
            <p:cNvPr id="2060" name="Line 13"/>
            <p:cNvSpPr>
              <a:spLocks noChangeShapeType="1"/>
            </p:cNvSpPr>
            <p:nvPr userDrawn="1"/>
          </p:nvSpPr>
          <p:spPr bwMode="auto">
            <a:xfrm>
              <a:off x="826" y="647"/>
              <a:ext cx="4616" cy="0"/>
            </a:xfrm>
            <a:prstGeom prst="line">
              <a:avLst/>
            </a:prstGeom>
            <a:noFill/>
            <a:ln w="28575">
              <a:solidFill>
                <a:srgbClr val="FFCC00"/>
              </a:solidFill>
              <a:round/>
              <a:headEnd/>
              <a:tailEnd/>
            </a:ln>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p14:dur="10" advTm="10000"/>
    </mc:Choice>
    <mc:Fallback xmlns="">
      <p:transition advTm="10000"/>
    </mc:Fallback>
  </mc:AlternateContent>
  <p:hf hdr="0" ftr="0" dt="0"/>
  <p:txStyles>
    <p:title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cs typeface="+mn-cs"/>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navylifepnw.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kitsap.navylifepnw.com/housing/unaccompanied-housing/barracks-maintenance-request"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0" name="Rectangle 6"/>
          <p:cNvSpPr>
            <a:spLocks noGrp="1" noChangeArrowheads="1"/>
          </p:cNvSpPr>
          <p:nvPr>
            <p:ph type="ctrTitle"/>
          </p:nvPr>
        </p:nvSpPr>
        <p:spPr>
          <a:xfrm>
            <a:off x="442451" y="1434405"/>
            <a:ext cx="8261350" cy="1107996"/>
          </a:xfrm>
        </p:spPr>
        <p:txBody>
          <a:bodyPr/>
          <a:lstStyle/>
          <a:p>
            <a:pPr>
              <a:defRPr/>
            </a:pPr>
            <a:r>
              <a:rPr lang="en-US" sz="3600" dirty="0"/>
              <a:t>Unaccompanied Housing </a:t>
            </a:r>
            <a:br>
              <a:rPr lang="en-US" sz="3600" dirty="0"/>
            </a:br>
            <a:r>
              <a:rPr lang="en-US" sz="3600" dirty="0"/>
              <a:t>New  Resident Orientation </a:t>
            </a:r>
            <a:endParaRPr lang="en-US" sz="2800" dirty="0"/>
          </a:p>
        </p:txBody>
      </p:sp>
      <p:sp>
        <p:nvSpPr>
          <p:cNvPr id="7" name="Rectangle 3"/>
          <p:cNvSpPr>
            <a:spLocks noGrp="1" noChangeArrowheads="1"/>
          </p:cNvSpPr>
          <p:nvPr>
            <p:ph type="subTitle" idx="1"/>
          </p:nvPr>
        </p:nvSpPr>
        <p:spPr>
          <a:xfrm>
            <a:off x="1371600" y="5117554"/>
            <a:ext cx="6400800" cy="769441"/>
          </a:xfrm>
        </p:spPr>
        <p:txBody>
          <a:bodyPr lIns="45720" tIns="0" rIns="45720" bIns="0" anchor="ctr">
            <a:spAutoFit/>
          </a:bodyPr>
          <a:lstStyle/>
          <a:p>
            <a:r>
              <a:rPr lang="en-US" sz="2000" i="0" dirty="0"/>
              <a:t>Naval Base Kitsap</a:t>
            </a:r>
          </a:p>
          <a:p>
            <a:r>
              <a:rPr lang="en-US" sz="2000" i="0" dirty="0"/>
              <a:t>Bangor, Bremerton, Keyport and Naval Hospital</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73361"/>
            <a:ext cx="49672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6129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Maintenance cont’d</a:t>
            </a:r>
          </a:p>
        </p:txBody>
      </p:sp>
      <p:sp>
        <p:nvSpPr>
          <p:cNvPr id="3" name="Content Placeholder 2"/>
          <p:cNvSpPr>
            <a:spLocks noGrp="1"/>
          </p:cNvSpPr>
          <p:nvPr>
            <p:ph idx="1"/>
          </p:nvPr>
        </p:nvSpPr>
        <p:spPr>
          <a:xfrm>
            <a:off x="685800" y="1110916"/>
            <a:ext cx="7848600" cy="5129463"/>
          </a:xfrm>
        </p:spPr>
        <p:txBody>
          <a:bodyPr/>
          <a:lstStyle/>
          <a:p>
            <a:r>
              <a:rPr lang="en-US" sz="2800" dirty="0"/>
              <a:t>Maintenance Emergencies: </a:t>
            </a:r>
          </a:p>
          <a:p>
            <a:pPr lvl="1"/>
            <a:r>
              <a:rPr lang="en-US" b="0" dirty="0"/>
              <a:t>If you have any room emergencies (i.e.: water, heat, or power issues) call the UH Office during business hours or call the UH Duty </a:t>
            </a:r>
            <a:r>
              <a:rPr lang="en-US" b="0" dirty="0" smtClean="0"/>
              <a:t>Manager </a:t>
            </a:r>
            <a:r>
              <a:rPr lang="en-US" b="0" dirty="0"/>
              <a:t>after business hours at </a:t>
            </a:r>
            <a:r>
              <a:rPr lang="en-US" b="0" dirty="0" smtClean="0"/>
              <a:t>360-340-0047.</a:t>
            </a:r>
            <a:endParaRPr lang="en-US" sz="3600" b="0" dirty="0"/>
          </a:p>
          <a:p>
            <a:r>
              <a:rPr lang="en-US" sz="2800" dirty="0"/>
              <a:t>Light Bulbs:</a:t>
            </a:r>
            <a:r>
              <a:rPr lang="en-US" dirty="0"/>
              <a:t>  </a:t>
            </a:r>
          </a:p>
          <a:p>
            <a:pPr lvl="1"/>
            <a:r>
              <a:rPr lang="en-US" b="0" dirty="0"/>
              <a:t>If your  furniture light bulb burns out and you can SAFELY remove them, bring the bulb to the UH Office and we can give you a replacement.  If you can’t get the bulb out safely, let us know so we can get it changed for you.  Overhead lighting requires maintenance to change them out and maintenance can sometimes take 30 days to complete so please don’t wait for all lights to go out prior to reporting. Ask – because multiple lights out in one area or if the area only has one light source, we may be able to have maintenance make it a higher priority.</a:t>
            </a:r>
            <a:endParaRPr lang="en-US" sz="3600" b="0" dirty="0"/>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10</a:t>
            </a:fld>
            <a:endParaRPr lang="en-US" dirty="0"/>
          </a:p>
        </p:txBody>
      </p:sp>
    </p:spTree>
    <p:extLst>
      <p:ext uri="{BB962C8B-B14F-4D97-AF65-F5344CB8AC3E}">
        <p14:creationId xmlns:p14="http://schemas.microsoft.com/office/powerpoint/2010/main" val="121801823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Maintenance </a:t>
            </a:r>
          </a:p>
        </p:txBody>
      </p:sp>
      <p:sp>
        <p:nvSpPr>
          <p:cNvPr id="3" name="Content Placeholder 2"/>
          <p:cNvSpPr>
            <a:spLocks noGrp="1"/>
          </p:cNvSpPr>
          <p:nvPr>
            <p:ph idx="1"/>
          </p:nvPr>
        </p:nvSpPr>
        <p:spPr/>
        <p:txBody>
          <a:bodyPr/>
          <a:lstStyle/>
          <a:p>
            <a:r>
              <a:rPr lang="en-US" sz="2800" dirty="0"/>
              <a:t>Window Screens:</a:t>
            </a:r>
            <a:r>
              <a:rPr lang="en-US" dirty="0"/>
              <a:t>  </a:t>
            </a:r>
          </a:p>
          <a:p>
            <a:pPr lvl="1"/>
            <a:r>
              <a:rPr lang="en-US" b="0" dirty="0"/>
              <a:t>Do not remove or damage your window screens.  Report damaged window screens immediately to your UH Office.</a:t>
            </a:r>
            <a:endParaRPr lang="en-US" sz="3600" b="0" dirty="0"/>
          </a:p>
          <a:p>
            <a:r>
              <a:rPr lang="en-US" sz="2800" dirty="0"/>
              <a:t>Mildew:</a:t>
            </a:r>
            <a:r>
              <a:rPr lang="en-US" dirty="0"/>
              <a:t>  </a:t>
            </a:r>
          </a:p>
          <a:p>
            <a:pPr lvl="1"/>
            <a:r>
              <a:rPr lang="en-US" b="0" dirty="0"/>
              <a:t>Use cleaner at least once a week to clean your bathrooms and </a:t>
            </a:r>
            <a:r>
              <a:rPr lang="en-US" b="0" dirty="0" smtClean="0"/>
              <a:t>window sills</a:t>
            </a:r>
            <a:r>
              <a:rPr lang="en-US" b="0" dirty="0"/>
              <a:t>. </a:t>
            </a:r>
          </a:p>
          <a:p>
            <a:pPr lvl="1"/>
            <a:r>
              <a:rPr lang="en-US" b="0" dirty="0"/>
              <a:t>Products with mold/mildew remover in their name are ideal for this process.  </a:t>
            </a:r>
          </a:p>
          <a:p>
            <a:pPr lvl="1"/>
            <a:r>
              <a:rPr lang="en-US" b="0" dirty="0"/>
              <a:t>Spray on, leave set for 10 minutes and then wipe away.  </a:t>
            </a:r>
          </a:p>
          <a:p>
            <a:pPr lvl="1"/>
            <a:r>
              <a:rPr lang="en-US" b="0" dirty="0"/>
              <a:t>For windows that have condensation, you are responsible for cleaning them regularly to prevent mildew from growing.</a:t>
            </a:r>
            <a:endParaRPr lang="en-US" sz="3600" b="0" dirty="0"/>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11</a:t>
            </a:fld>
            <a:endParaRPr lang="en-US" dirty="0"/>
          </a:p>
        </p:txBody>
      </p:sp>
    </p:spTree>
    <p:extLst>
      <p:ext uri="{BB962C8B-B14F-4D97-AF65-F5344CB8AC3E}">
        <p14:creationId xmlns:p14="http://schemas.microsoft.com/office/powerpoint/2010/main" val="41617861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Molds/Mildew </a:t>
            </a:r>
            <a:r>
              <a:rPr lang="en-US" dirty="0"/>
              <a:t>and Bed Bugs</a:t>
            </a:r>
          </a:p>
        </p:txBody>
      </p:sp>
      <p:sp>
        <p:nvSpPr>
          <p:cNvPr id="3" name="Content Placeholder 2"/>
          <p:cNvSpPr>
            <a:spLocks noGrp="1"/>
          </p:cNvSpPr>
          <p:nvPr>
            <p:ph idx="1"/>
          </p:nvPr>
        </p:nvSpPr>
        <p:spPr>
          <a:xfrm>
            <a:off x="685800" y="1184856"/>
            <a:ext cx="7848600" cy="5054019"/>
          </a:xfrm>
        </p:spPr>
        <p:txBody>
          <a:bodyPr/>
          <a:lstStyle/>
          <a:p>
            <a:r>
              <a:rPr lang="en-US" dirty="0"/>
              <a:t>Report to any UH representative if you suspect </a:t>
            </a:r>
            <a:r>
              <a:rPr lang="en-US" dirty="0" smtClean="0"/>
              <a:t>Mold/Mildew or </a:t>
            </a:r>
            <a:r>
              <a:rPr lang="en-US" dirty="0"/>
              <a:t>Bed Bug in your room ASAP!.</a:t>
            </a:r>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12</a:t>
            </a:fld>
            <a:endParaRPr lang="en-US" dirty="0"/>
          </a:p>
        </p:txBody>
      </p:sp>
      <p:pic>
        <p:nvPicPr>
          <p:cNvPr id="4100" name="Picture 4" descr="C:\Users\enrico.javier\AppData\Local\Microsoft\Windows\Temporary Internet Files\Content.IE5\QUJEP8ZK\Combo-Fi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240" y="5086886"/>
            <a:ext cx="1074850" cy="10748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enrico.javier\AppData\Local\Microsoft\Windows\Temporary Internet Files\Content.IE5\QUJEP8ZK\green-bacteri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715" y="5006676"/>
            <a:ext cx="1996003" cy="1264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2046356"/>
            <a:ext cx="3947093" cy="29603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30518" y="2287268"/>
            <a:ext cx="4303922" cy="3663165"/>
          </a:xfrm>
          <a:prstGeom prst="rect">
            <a:avLst/>
          </a:prstGeom>
        </p:spPr>
      </p:pic>
    </p:spTree>
    <p:extLst>
      <p:ext uri="{BB962C8B-B14F-4D97-AF65-F5344CB8AC3E}">
        <p14:creationId xmlns:p14="http://schemas.microsoft.com/office/powerpoint/2010/main" val="119316596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0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80">
                                          <p:stCondLst>
                                            <p:cond delay="0"/>
                                          </p:stCondLst>
                                        </p:cTn>
                                        <p:tgtEl>
                                          <p:spTgt spid="4100"/>
                                        </p:tgtEl>
                                      </p:cBhvr>
                                    </p:animEffect>
                                    <p:anim calcmode="lin" valueType="num">
                                      <p:cBhvr>
                                        <p:cTn id="12"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7" dur="26">
                                          <p:stCondLst>
                                            <p:cond delay="650"/>
                                          </p:stCondLst>
                                        </p:cTn>
                                        <p:tgtEl>
                                          <p:spTgt spid="4100"/>
                                        </p:tgtEl>
                                      </p:cBhvr>
                                      <p:to x="100000" y="60000"/>
                                    </p:animScale>
                                    <p:animScale>
                                      <p:cBhvr>
                                        <p:cTn id="18" dur="166" decel="50000">
                                          <p:stCondLst>
                                            <p:cond delay="676"/>
                                          </p:stCondLst>
                                        </p:cTn>
                                        <p:tgtEl>
                                          <p:spTgt spid="4100"/>
                                        </p:tgtEl>
                                      </p:cBhvr>
                                      <p:to x="100000" y="100000"/>
                                    </p:animScale>
                                    <p:animScale>
                                      <p:cBhvr>
                                        <p:cTn id="19" dur="26">
                                          <p:stCondLst>
                                            <p:cond delay="1312"/>
                                          </p:stCondLst>
                                        </p:cTn>
                                        <p:tgtEl>
                                          <p:spTgt spid="4100"/>
                                        </p:tgtEl>
                                      </p:cBhvr>
                                      <p:to x="100000" y="80000"/>
                                    </p:animScale>
                                    <p:animScale>
                                      <p:cBhvr>
                                        <p:cTn id="20" dur="166" decel="50000">
                                          <p:stCondLst>
                                            <p:cond delay="1338"/>
                                          </p:stCondLst>
                                        </p:cTn>
                                        <p:tgtEl>
                                          <p:spTgt spid="4100"/>
                                        </p:tgtEl>
                                      </p:cBhvr>
                                      <p:to x="100000" y="100000"/>
                                    </p:animScale>
                                    <p:animScale>
                                      <p:cBhvr>
                                        <p:cTn id="21" dur="26">
                                          <p:stCondLst>
                                            <p:cond delay="1642"/>
                                          </p:stCondLst>
                                        </p:cTn>
                                        <p:tgtEl>
                                          <p:spTgt spid="4100"/>
                                        </p:tgtEl>
                                      </p:cBhvr>
                                      <p:to x="100000" y="90000"/>
                                    </p:animScale>
                                    <p:animScale>
                                      <p:cBhvr>
                                        <p:cTn id="22" dur="166" decel="50000">
                                          <p:stCondLst>
                                            <p:cond delay="1668"/>
                                          </p:stCondLst>
                                        </p:cTn>
                                        <p:tgtEl>
                                          <p:spTgt spid="4100"/>
                                        </p:tgtEl>
                                      </p:cBhvr>
                                      <p:to x="100000" y="100000"/>
                                    </p:animScale>
                                    <p:animScale>
                                      <p:cBhvr>
                                        <p:cTn id="23" dur="26">
                                          <p:stCondLst>
                                            <p:cond delay="1808"/>
                                          </p:stCondLst>
                                        </p:cTn>
                                        <p:tgtEl>
                                          <p:spTgt spid="4100"/>
                                        </p:tgtEl>
                                      </p:cBhvr>
                                      <p:to x="100000" y="95000"/>
                                    </p:animScale>
                                    <p:animScale>
                                      <p:cBhvr>
                                        <p:cTn id="24"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US Mail and package delivery</a:t>
            </a:r>
          </a:p>
        </p:txBody>
      </p:sp>
      <p:sp>
        <p:nvSpPr>
          <p:cNvPr id="3" name="Content Placeholder 2"/>
          <p:cNvSpPr>
            <a:spLocks noGrp="1"/>
          </p:cNvSpPr>
          <p:nvPr>
            <p:ph idx="1"/>
          </p:nvPr>
        </p:nvSpPr>
        <p:spPr/>
        <p:txBody>
          <a:bodyPr/>
          <a:lstStyle/>
          <a:p>
            <a:pPr lvl="0"/>
            <a:r>
              <a:rPr lang="en-US" dirty="0"/>
              <a:t>Mail:  </a:t>
            </a:r>
          </a:p>
          <a:p>
            <a:pPr lvl="1"/>
            <a:r>
              <a:rPr lang="en-US" dirty="0"/>
              <a:t>UH does not have mail services.  All personal mail needs to be sent to your command or you may get a mailbox at the post office to receive your mail.  </a:t>
            </a:r>
          </a:p>
          <a:p>
            <a:r>
              <a:rPr lang="en-US" dirty="0"/>
              <a:t>Packages:</a:t>
            </a:r>
          </a:p>
          <a:p>
            <a:pPr lvl="1"/>
            <a:r>
              <a:rPr lang="en-US" dirty="0"/>
              <a:t>Items that you purchase from online sources are not authorized to be delivered to your room in UH.</a:t>
            </a:r>
          </a:p>
          <a:p>
            <a:pPr lvl="1"/>
            <a:r>
              <a:rPr lang="en-US" dirty="0"/>
              <a:t>Please have delivered either to your command or your mailbox.</a:t>
            </a:r>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13</a:t>
            </a:fld>
            <a:endParaRPr lang="en-US" dirty="0"/>
          </a:p>
        </p:txBody>
      </p:sp>
    </p:spTree>
    <p:extLst>
      <p:ext uri="{BB962C8B-B14F-4D97-AF65-F5344CB8AC3E}">
        <p14:creationId xmlns:p14="http://schemas.microsoft.com/office/powerpoint/2010/main" val="113813527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6" y="226060"/>
            <a:ext cx="6369813" cy="492443"/>
          </a:xfrm>
        </p:spPr>
        <p:txBody>
          <a:bodyPr/>
          <a:lstStyle/>
          <a:p>
            <a:pPr>
              <a:defRPr/>
            </a:pPr>
            <a:r>
              <a:rPr lang="en-US" smtClean="0">
                <a:effectLst/>
              </a:rPr>
              <a:t>Rules- Room Inspections</a:t>
            </a:r>
            <a:endParaRPr lang="en-US" dirty="0">
              <a:effectLst/>
            </a:endParaRPr>
          </a:p>
        </p:txBody>
      </p:sp>
      <p:sp>
        <p:nvSpPr>
          <p:cNvPr id="4099" name="Content Placeholder 2"/>
          <p:cNvSpPr>
            <a:spLocks noGrp="1"/>
          </p:cNvSpPr>
          <p:nvPr>
            <p:ph idx="1"/>
          </p:nvPr>
        </p:nvSpPr>
        <p:spPr>
          <a:xfrm>
            <a:off x="736243" y="779903"/>
            <a:ext cx="7848600" cy="5347344"/>
          </a:xfrm>
        </p:spPr>
        <p:txBody>
          <a:bodyPr/>
          <a:lstStyle/>
          <a:p>
            <a:pPr marL="457200" lvl="1" indent="0">
              <a:buNone/>
            </a:pPr>
            <a:endParaRPr lang="en-US" sz="600" smtClean="0"/>
          </a:p>
          <a:p>
            <a:pPr>
              <a:buClr>
                <a:srgbClr val="000066"/>
              </a:buClr>
            </a:pPr>
            <a:r>
              <a:rPr lang="en-US" smtClean="0"/>
              <a:t>Room Inspections</a:t>
            </a:r>
          </a:p>
          <a:p>
            <a:pPr lvl="1">
              <a:buClr>
                <a:srgbClr val="000066"/>
              </a:buClr>
            </a:pPr>
            <a:r>
              <a:rPr lang="en-US" sz="3200" smtClean="0"/>
              <a:t> </a:t>
            </a:r>
            <a:r>
              <a:rPr lang="en-US" sz="1800" b="0" smtClean="0"/>
              <a:t>All resident rooms are subject to inspection at any time.  </a:t>
            </a:r>
          </a:p>
          <a:p>
            <a:pPr lvl="1">
              <a:buClr>
                <a:srgbClr val="000066"/>
              </a:buClr>
            </a:pPr>
            <a:r>
              <a:rPr lang="en-US" sz="1800" b="0" smtClean="0"/>
              <a:t>Common areas may be inspected anytime.  </a:t>
            </a:r>
          </a:p>
          <a:p>
            <a:pPr lvl="2">
              <a:buClr>
                <a:srgbClr val="000066"/>
              </a:buClr>
            </a:pPr>
            <a:r>
              <a:rPr lang="en-US" sz="1400" b="0" smtClean="0"/>
              <a:t>Common areas within the resident rooms to include any areas shared with other residents such as living spaces, bathroom areas, kitchen facilities, and closets.  Any storage areas, desks, or drawers which are accessed by multiple residents are considered a common area.  </a:t>
            </a:r>
          </a:p>
          <a:p>
            <a:pPr lvl="2">
              <a:buClr>
                <a:srgbClr val="000066"/>
              </a:buClr>
            </a:pPr>
            <a:r>
              <a:rPr lang="en-US" sz="1400" b="0" smtClean="0"/>
              <a:t>Common areas also include any area that is in plain view to the person conducting the inspection.  </a:t>
            </a:r>
          </a:p>
          <a:p>
            <a:pPr lvl="1">
              <a:buClr>
                <a:srgbClr val="000066"/>
              </a:buClr>
            </a:pPr>
            <a:r>
              <a:rPr lang="en-US" sz="1800" b="0" smtClean="0"/>
              <a:t>Private areas will not be considered a common area and will be subject to inspection only after command authorization or consent from the resident.  </a:t>
            </a:r>
          </a:p>
          <a:p>
            <a:pPr lvl="2">
              <a:buClr>
                <a:srgbClr val="000066"/>
              </a:buClr>
            </a:pPr>
            <a:r>
              <a:rPr lang="en-US" sz="1400" b="0" smtClean="0"/>
              <a:t>Private areas are those areas that can be locked and secured within the rooms of the resident.  </a:t>
            </a:r>
          </a:p>
          <a:p>
            <a:pPr lvl="2">
              <a:buClr>
                <a:srgbClr val="000066"/>
              </a:buClr>
            </a:pPr>
            <a:r>
              <a:rPr lang="en-US" sz="1400" b="0" smtClean="0"/>
              <a:t>Examples of private areas include lockers or drawers must be locked by individual residents.   </a:t>
            </a:r>
          </a:p>
          <a:p>
            <a:pPr marL="800100" lvl="2" indent="0">
              <a:buClr>
                <a:srgbClr val="000066"/>
              </a:buClr>
              <a:buNone/>
            </a:pPr>
            <a:endParaRPr lang="en-US" sz="18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94" y="173420"/>
            <a:ext cx="1841393" cy="70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 action="ppaction://noaction"/>
          </p:cNvPr>
          <p:cNvSpPr/>
          <p:nvPr/>
        </p:nvSpPr>
        <p:spPr bwMode="auto">
          <a:xfrm>
            <a:off x="7696200" y="173420"/>
            <a:ext cx="1295400" cy="588580"/>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14</a:t>
            </a:fld>
            <a:endParaRPr lang="en-US" dirty="0"/>
          </a:p>
        </p:txBody>
      </p:sp>
    </p:spTree>
    <p:extLst>
      <p:ext uri="{BB962C8B-B14F-4D97-AF65-F5344CB8AC3E}">
        <p14:creationId xmlns:p14="http://schemas.microsoft.com/office/powerpoint/2010/main" val="29566921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Room Inspections cont.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68302" y="1782802"/>
            <a:ext cx="4473844" cy="3495327"/>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064620" y="1778622"/>
            <a:ext cx="4473843" cy="3503689"/>
          </a:xfrm>
        </p:spPr>
      </p:pic>
      <p:sp>
        <p:nvSpPr>
          <p:cNvPr id="5" name="Slide Number Placeholder 4"/>
          <p:cNvSpPr>
            <a:spLocks noGrp="1"/>
          </p:cNvSpPr>
          <p:nvPr>
            <p:ph type="sldNum" sz="quarter" idx="11"/>
          </p:nvPr>
        </p:nvSpPr>
        <p:spPr/>
        <p:txBody>
          <a:bodyPr/>
          <a:lstStyle/>
          <a:p>
            <a:pPr>
              <a:defRPr/>
            </a:pPr>
            <a:fld id="{1910D2C3-26A8-44B3-88DC-74FA58882F08}" type="slidenum">
              <a:rPr lang="en-US" smtClean="0"/>
              <a:pPr>
                <a:defRPr/>
              </a:pPr>
              <a:t>15</a:t>
            </a:fld>
            <a:endParaRPr lang="en-US" dirty="0"/>
          </a:p>
        </p:txBody>
      </p:sp>
    </p:spTree>
    <p:extLst>
      <p:ext uri="{BB962C8B-B14F-4D97-AF65-F5344CB8AC3E}">
        <p14:creationId xmlns:p14="http://schemas.microsoft.com/office/powerpoint/2010/main" val="199041415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Room inspections cont.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93753" y="1908253"/>
            <a:ext cx="4319586" cy="339868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052539" y="1766541"/>
            <a:ext cx="4319585" cy="3682109"/>
          </a:xfrm>
        </p:spPr>
      </p:pic>
      <p:sp>
        <p:nvSpPr>
          <p:cNvPr id="5" name="Slide Number Placeholder 4"/>
          <p:cNvSpPr>
            <a:spLocks noGrp="1"/>
          </p:cNvSpPr>
          <p:nvPr>
            <p:ph type="sldNum" sz="quarter" idx="11"/>
          </p:nvPr>
        </p:nvSpPr>
        <p:spPr/>
        <p:txBody>
          <a:bodyPr/>
          <a:lstStyle/>
          <a:p>
            <a:pPr>
              <a:defRPr/>
            </a:pPr>
            <a:fld id="{1910D2C3-26A8-44B3-88DC-74FA58882F08}" type="slidenum">
              <a:rPr lang="en-US" smtClean="0"/>
              <a:pPr>
                <a:defRPr/>
              </a:pPr>
              <a:t>16</a:t>
            </a:fld>
            <a:endParaRPr lang="en-US" dirty="0"/>
          </a:p>
        </p:txBody>
      </p:sp>
    </p:spTree>
    <p:extLst>
      <p:ext uri="{BB962C8B-B14F-4D97-AF65-F5344CB8AC3E}">
        <p14:creationId xmlns:p14="http://schemas.microsoft.com/office/powerpoint/2010/main" val="422059146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Rules - Alcohol</a:t>
            </a:r>
          </a:p>
        </p:txBody>
      </p:sp>
      <p:sp>
        <p:nvSpPr>
          <p:cNvPr id="3" name="Content Placeholder 2"/>
          <p:cNvSpPr>
            <a:spLocks noGrp="1"/>
          </p:cNvSpPr>
          <p:nvPr>
            <p:ph idx="1"/>
          </p:nvPr>
        </p:nvSpPr>
        <p:spPr>
          <a:xfrm>
            <a:off x="685800" y="1010654"/>
            <a:ext cx="7848600" cy="5228222"/>
          </a:xfrm>
        </p:spPr>
        <p:txBody>
          <a:bodyPr/>
          <a:lstStyle/>
          <a:p>
            <a:pPr lvl="0"/>
            <a:r>
              <a:rPr lang="en-US" dirty="0"/>
              <a:t>A</a:t>
            </a:r>
            <a:r>
              <a:rPr lang="en-US" cap="small" dirty="0"/>
              <a:t>lcohol </a:t>
            </a:r>
            <a:r>
              <a:rPr lang="en-US" dirty="0"/>
              <a:t>(P</a:t>
            </a:r>
            <a:r>
              <a:rPr lang="en-US" cap="small" dirty="0"/>
              <a:t>er</a:t>
            </a:r>
            <a:r>
              <a:rPr lang="en-US" dirty="0"/>
              <a:t> COMNAVREGNWINST 11103.1D):  </a:t>
            </a:r>
            <a:r>
              <a:rPr lang="en-US" sz="2000" dirty="0"/>
              <a:t>Alcohol consumption shall be in accordance with state and local laws and be restricted to private rooms and/or Commanding Officer designated lounges, picnic areas and/or common area kitchens. Check with local UH Management for base-specific alcohol consumption restrictions in common areas.  </a:t>
            </a:r>
            <a:endParaRPr lang="en-US" sz="3600" dirty="0"/>
          </a:p>
          <a:p>
            <a:pPr lvl="1"/>
            <a:r>
              <a:rPr lang="en-US" sz="1800" dirty="0"/>
              <a:t>Personnel under 21 years of age will not consume or possess alcoholic beverages in any UH facility.  </a:t>
            </a:r>
            <a:endParaRPr lang="en-US" sz="3200" dirty="0"/>
          </a:p>
          <a:p>
            <a:pPr lvl="1"/>
            <a:r>
              <a:rPr lang="en-US" sz="1800" dirty="0"/>
              <a:t>Residents over 21 years of age are allowed to have alcohol in their room.  State law prohibits consumption of alcoholic beverages by anyone under the age of 21.  </a:t>
            </a:r>
            <a:endParaRPr lang="en-US" sz="3200" dirty="0"/>
          </a:p>
          <a:p>
            <a:pPr lvl="1"/>
            <a:r>
              <a:rPr lang="en-US" sz="1800" dirty="0"/>
              <a:t>In shared rooms with residents under 21 years of age, all alcoholic beverages will be secured when the resident who is 21 or older is not present.  </a:t>
            </a:r>
            <a:endParaRPr lang="en-US" sz="32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17</a:t>
            </a:fld>
            <a:endParaRPr lang="en-US" dirty="0"/>
          </a:p>
        </p:txBody>
      </p:sp>
    </p:spTree>
    <p:extLst>
      <p:ext uri="{BB962C8B-B14F-4D97-AF65-F5344CB8AC3E}">
        <p14:creationId xmlns:p14="http://schemas.microsoft.com/office/powerpoint/2010/main" val="337751487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Rules - Alcohol</a:t>
            </a:r>
          </a:p>
        </p:txBody>
      </p:sp>
      <p:sp>
        <p:nvSpPr>
          <p:cNvPr id="3" name="Content Placeholder 2"/>
          <p:cNvSpPr>
            <a:spLocks noGrp="1"/>
          </p:cNvSpPr>
          <p:nvPr>
            <p:ph idx="1"/>
          </p:nvPr>
        </p:nvSpPr>
        <p:spPr>
          <a:xfrm>
            <a:off x="685800" y="1010654"/>
            <a:ext cx="7848600" cy="5228222"/>
          </a:xfrm>
        </p:spPr>
        <p:txBody>
          <a:bodyPr/>
          <a:lstStyle/>
          <a:p>
            <a:pPr lvl="1"/>
            <a:r>
              <a:rPr lang="en-US" sz="1800" dirty="0"/>
              <a:t>Drunkenness and/or abuse of alcoholic beverages will not be tolerated.</a:t>
            </a:r>
            <a:endParaRPr lang="en-US" sz="3200" dirty="0"/>
          </a:p>
          <a:p>
            <a:pPr lvl="1"/>
            <a:r>
              <a:rPr lang="en-US" sz="1800" dirty="0"/>
              <a:t>Use of alcoholic beverages is a privilege and may be revoked.</a:t>
            </a:r>
            <a:endParaRPr lang="en-US" sz="3200" dirty="0"/>
          </a:p>
          <a:p>
            <a:pPr lvl="1"/>
            <a:r>
              <a:rPr lang="en-US" sz="1800" dirty="0"/>
              <a:t>Alcoholic beverages in glass containers are strictly prohibited in UH common areas.</a:t>
            </a:r>
            <a:endParaRPr lang="en-US" sz="3200" dirty="0"/>
          </a:p>
          <a:p>
            <a:pPr lvl="1"/>
            <a:r>
              <a:rPr lang="en-US" sz="1800" dirty="0"/>
              <a:t>Empty bottles of alcohol will not be displayed as trophies </a:t>
            </a:r>
          </a:p>
          <a:p>
            <a:pPr lvl="1"/>
            <a:r>
              <a:rPr lang="en-US" sz="1800" dirty="0"/>
              <a:t>Beer and wine may be kept in the refrigerator if both occupants of the room are over 21 years of age.</a:t>
            </a:r>
            <a:endParaRPr lang="en-US" sz="3200" dirty="0"/>
          </a:p>
          <a:p>
            <a:pPr lvl="1"/>
            <a:r>
              <a:rPr lang="en-US" sz="1800" dirty="0"/>
              <a:t>Unsecured alcohol is subject to confiscation.</a:t>
            </a:r>
            <a:r>
              <a:rPr lang="en-US" sz="1600" dirty="0"/>
              <a:t>  </a:t>
            </a:r>
            <a:endParaRPr lang="en-US" sz="1600" dirty="0" smtClean="0"/>
          </a:p>
          <a:p>
            <a:pPr lvl="1"/>
            <a:r>
              <a:rPr lang="en-US" sz="1600" dirty="0" smtClean="0"/>
              <a:t>Check with the UH front desk to confirm the age of your roommates if you are unsure.</a:t>
            </a: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18</a:t>
            </a:fld>
            <a:endParaRPr lang="en-US" dirty="0"/>
          </a:p>
        </p:txBody>
      </p:sp>
      <p:sp>
        <p:nvSpPr>
          <p:cNvPr id="5" name="TextBox 4"/>
          <p:cNvSpPr txBox="1"/>
          <p:nvPr/>
        </p:nvSpPr>
        <p:spPr>
          <a:xfrm>
            <a:off x="2310063" y="5710989"/>
            <a:ext cx="4780548" cy="646331"/>
          </a:xfrm>
          <a:prstGeom prst="rect">
            <a:avLst/>
          </a:prstGeom>
          <a:noFill/>
        </p:spPr>
        <p:txBody>
          <a:bodyPr wrap="square" rtlCol="0">
            <a:spAutoFit/>
          </a:bodyPr>
          <a:lstStyle/>
          <a:p>
            <a:r>
              <a:rPr lang="en-US" dirty="0" err="1"/>
              <a:t>MCSFBn</a:t>
            </a:r>
            <a:r>
              <a:rPr lang="en-US" dirty="0"/>
              <a:t> personnel must also read and adhere to their Command alcohol policy </a:t>
            </a:r>
          </a:p>
        </p:txBody>
      </p:sp>
    </p:spTree>
    <p:extLst>
      <p:ext uri="{BB962C8B-B14F-4D97-AF65-F5344CB8AC3E}">
        <p14:creationId xmlns:p14="http://schemas.microsoft.com/office/powerpoint/2010/main" val="267465602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Guest Policy</a:t>
            </a:r>
          </a:p>
        </p:txBody>
      </p:sp>
      <p:sp>
        <p:nvSpPr>
          <p:cNvPr id="3" name="Content Placeholder 2"/>
          <p:cNvSpPr>
            <a:spLocks noGrp="1"/>
          </p:cNvSpPr>
          <p:nvPr>
            <p:ph idx="1"/>
          </p:nvPr>
        </p:nvSpPr>
        <p:spPr>
          <a:xfrm>
            <a:off x="685800" y="1058780"/>
            <a:ext cx="7848600" cy="5180096"/>
          </a:xfrm>
        </p:spPr>
        <p:txBody>
          <a:bodyPr/>
          <a:lstStyle/>
          <a:p>
            <a:pPr lvl="0"/>
            <a:r>
              <a:rPr lang="en-US" dirty="0"/>
              <a:t>G</a:t>
            </a:r>
            <a:r>
              <a:rPr lang="en-US" cap="small" dirty="0"/>
              <a:t>uest</a:t>
            </a:r>
            <a:r>
              <a:rPr lang="en-US" dirty="0"/>
              <a:t> P</a:t>
            </a:r>
            <a:r>
              <a:rPr lang="en-US" cap="small" dirty="0"/>
              <a:t>olicy:  </a:t>
            </a:r>
          </a:p>
          <a:p>
            <a:pPr lvl="1"/>
            <a:r>
              <a:rPr lang="en-US" b="0" dirty="0"/>
              <a:t>In room visitation may occur between 0900 – 2200, Sunday through Thursday and 0900 – 2300 on Friday, Saturday and the night before all Federal holidays. </a:t>
            </a:r>
          </a:p>
          <a:p>
            <a:pPr lvl="1"/>
            <a:r>
              <a:rPr lang="en-US" b="0" dirty="0"/>
              <a:t> Overnight guests are not authorized.  </a:t>
            </a:r>
          </a:p>
          <a:p>
            <a:pPr lvl="1"/>
            <a:r>
              <a:rPr lang="en-US" b="0" dirty="0"/>
              <a:t>Guests are permitted provided they do not interfere with good order and discipline and are not an inconvenience to other residents.  </a:t>
            </a:r>
          </a:p>
          <a:p>
            <a:pPr lvl="1"/>
            <a:r>
              <a:rPr lang="en-US" b="0" dirty="0"/>
              <a:t>Non-family in-room guests must be at least 18 years old and have a valid photo identification card in their possession.  </a:t>
            </a:r>
          </a:p>
          <a:p>
            <a:pPr lvl="1"/>
            <a:r>
              <a:rPr lang="en-US" b="0" dirty="0"/>
              <a:t>The sponsor (registered occupant) of any guest is responsible for the guest’s actions and must accompany the guest at all times.  </a:t>
            </a:r>
          </a:p>
          <a:p>
            <a:pPr lvl="1"/>
            <a:r>
              <a:rPr lang="en-US" b="0" dirty="0"/>
              <a:t>Room keys are not to be given to a guest.</a:t>
            </a:r>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19</a:t>
            </a:fld>
            <a:endParaRPr lang="en-US" dirty="0"/>
          </a:p>
        </p:txBody>
      </p:sp>
    </p:spTree>
    <p:extLst>
      <p:ext uri="{BB962C8B-B14F-4D97-AF65-F5344CB8AC3E}">
        <p14:creationId xmlns:p14="http://schemas.microsoft.com/office/powerpoint/2010/main" val="343121408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Agenda  </a:t>
            </a:r>
            <a:r>
              <a:rPr lang="en-US" sz="2000" dirty="0"/>
              <a:t>page 1</a:t>
            </a:r>
          </a:p>
        </p:txBody>
      </p:sp>
      <p:sp>
        <p:nvSpPr>
          <p:cNvPr id="3" name="Content Placeholder 2"/>
          <p:cNvSpPr>
            <a:spLocks noGrp="1"/>
          </p:cNvSpPr>
          <p:nvPr>
            <p:ph idx="1"/>
          </p:nvPr>
        </p:nvSpPr>
        <p:spPr>
          <a:xfrm>
            <a:off x="685800" y="1043190"/>
            <a:ext cx="7848600" cy="5195686"/>
          </a:xfrm>
        </p:spPr>
        <p:txBody>
          <a:bodyPr/>
          <a:lstStyle/>
          <a:p>
            <a:pPr>
              <a:spcBef>
                <a:spcPts val="0"/>
              </a:spcBef>
              <a:spcAft>
                <a:spcPts val="600"/>
              </a:spcAft>
            </a:pPr>
            <a:r>
              <a:rPr lang="en-US" dirty="0"/>
              <a:t>On-line services 					4-5</a:t>
            </a:r>
          </a:p>
          <a:p>
            <a:pPr>
              <a:spcBef>
                <a:spcPts val="0"/>
              </a:spcBef>
              <a:spcAft>
                <a:spcPts val="600"/>
              </a:spcAft>
            </a:pPr>
            <a:r>
              <a:rPr lang="en-US" dirty="0"/>
              <a:t>Keys						6-7</a:t>
            </a:r>
          </a:p>
          <a:p>
            <a:pPr>
              <a:spcBef>
                <a:spcPts val="0"/>
              </a:spcBef>
              <a:spcAft>
                <a:spcPts val="600"/>
              </a:spcAft>
            </a:pPr>
            <a:r>
              <a:rPr lang="en-US" dirty="0"/>
              <a:t>Maintenance					8-10</a:t>
            </a:r>
          </a:p>
          <a:p>
            <a:pPr>
              <a:spcBef>
                <a:spcPts val="0"/>
              </a:spcBef>
              <a:spcAft>
                <a:spcPts val="600"/>
              </a:spcAft>
            </a:pPr>
            <a:r>
              <a:rPr lang="en-US" dirty="0"/>
              <a:t>Pests and Mold					11</a:t>
            </a:r>
          </a:p>
          <a:p>
            <a:pPr>
              <a:spcBef>
                <a:spcPts val="0"/>
              </a:spcBef>
              <a:spcAft>
                <a:spcPts val="600"/>
              </a:spcAft>
            </a:pPr>
            <a:r>
              <a:rPr lang="en-US" dirty="0"/>
              <a:t>On-line Maintenance				12</a:t>
            </a:r>
          </a:p>
          <a:p>
            <a:pPr>
              <a:spcBef>
                <a:spcPts val="0"/>
              </a:spcBef>
              <a:spcAft>
                <a:spcPts val="600"/>
              </a:spcAft>
            </a:pPr>
            <a:r>
              <a:rPr lang="en-US" dirty="0"/>
              <a:t>US Mail and Package delivery			13</a:t>
            </a:r>
          </a:p>
          <a:p>
            <a:pPr>
              <a:spcBef>
                <a:spcPts val="0"/>
              </a:spcBef>
              <a:spcAft>
                <a:spcPts val="600"/>
              </a:spcAft>
            </a:pPr>
            <a:r>
              <a:rPr lang="en-US" dirty="0"/>
              <a:t>Rules</a:t>
            </a:r>
          </a:p>
          <a:p>
            <a:pPr lvl="1">
              <a:spcBef>
                <a:spcPts val="0"/>
              </a:spcBef>
              <a:spcAft>
                <a:spcPts val="600"/>
              </a:spcAft>
            </a:pPr>
            <a:r>
              <a:rPr lang="en-US" dirty="0"/>
              <a:t>Room Inspections				14 </a:t>
            </a:r>
          </a:p>
          <a:p>
            <a:pPr lvl="1">
              <a:spcBef>
                <a:spcPts val="0"/>
              </a:spcBef>
              <a:spcAft>
                <a:spcPts val="600"/>
              </a:spcAft>
            </a:pPr>
            <a:r>
              <a:rPr lang="en-US" dirty="0"/>
              <a:t>Alcohol						15-16</a:t>
            </a:r>
          </a:p>
          <a:p>
            <a:pPr lvl="1">
              <a:spcBef>
                <a:spcPts val="0"/>
              </a:spcBef>
              <a:spcAft>
                <a:spcPts val="600"/>
              </a:spcAft>
            </a:pPr>
            <a:r>
              <a:rPr lang="en-US" dirty="0"/>
              <a:t>Guests						17</a:t>
            </a:r>
          </a:p>
          <a:p>
            <a:pPr lvl="1">
              <a:spcBef>
                <a:spcPts val="0"/>
              </a:spcBef>
              <a:spcAft>
                <a:spcPts val="600"/>
              </a:spcAft>
            </a:pPr>
            <a:r>
              <a:rPr lang="en-US" dirty="0"/>
              <a:t>Smoking						18</a:t>
            </a:r>
          </a:p>
          <a:p>
            <a:pPr lvl="1"/>
            <a:endParaRPr lang="en-US" sz="2000" dirty="0"/>
          </a:p>
          <a:p>
            <a:pPr lvl="1"/>
            <a:endParaRPr lang="en-US" sz="16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a:t>
            </a:fld>
            <a:endParaRPr lang="en-US" dirty="0"/>
          </a:p>
        </p:txBody>
      </p:sp>
    </p:spTree>
    <p:extLst>
      <p:ext uri="{BB962C8B-B14F-4D97-AF65-F5344CB8AC3E}">
        <p14:creationId xmlns:p14="http://schemas.microsoft.com/office/powerpoint/2010/main" val="329752186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Rules – Smoking</a:t>
            </a:r>
          </a:p>
        </p:txBody>
      </p:sp>
      <p:sp>
        <p:nvSpPr>
          <p:cNvPr id="3" name="Content Placeholder 2"/>
          <p:cNvSpPr>
            <a:spLocks noGrp="1"/>
          </p:cNvSpPr>
          <p:nvPr>
            <p:ph idx="1"/>
          </p:nvPr>
        </p:nvSpPr>
        <p:spPr>
          <a:xfrm>
            <a:off x="669757" y="1046747"/>
            <a:ext cx="7848600" cy="5418221"/>
          </a:xfrm>
        </p:spPr>
        <p:txBody>
          <a:bodyPr/>
          <a:lstStyle/>
          <a:p>
            <a:r>
              <a:rPr lang="en-US" dirty="0"/>
              <a:t>Smoking/Smoke Detectors:  </a:t>
            </a:r>
          </a:p>
          <a:p>
            <a:pPr lvl="1"/>
            <a:r>
              <a:rPr lang="en-US" dirty="0"/>
              <a:t> NO smoking and NO burning of anything– </a:t>
            </a:r>
          </a:p>
          <a:p>
            <a:pPr lvl="2"/>
            <a:r>
              <a:rPr lang="en-US" dirty="0"/>
              <a:t>candles, incense, or any other flammable items in resident rooms or buildings.  E-cigarettes, hookahs and smokeless tobacco are included in this policy.   </a:t>
            </a:r>
          </a:p>
          <a:p>
            <a:pPr lvl="1"/>
            <a:r>
              <a:rPr lang="en-US" dirty="0"/>
              <a:t>Smoking is permitted ONLY in designated areas.  </a:t>
            </a:r>
          </a:p>
          <a:p>
            <a:pPr lvl="1"/>
            <a:r>
              <a:rPr lang="en-US" dirty="0"/>
              <a:t>No altering, disarming, disconnecting or otherwise tampering with smoke detectors or fire extinguishers. Includes covering up smoke detectors.</a:t>
            </a:r>
          </a:p>
          <a:p>
            <a:pPr lvl="1"/>
            <a:r>
              <a:rPr lang="en-US" dirty="0"/>
              <a:t>Authorized areas are approved and designated by a butt can. Because of the required distances from smoking areas to entrances and intakes.  Please DO NOT MOVE the cans.</a:t>
            </a:r>
          </a:p>
          <a:p>
            <a:pPr lvl="1"/>
            <a:r>
              <a:rPr lang="en-US" dirty="0" smtClean="0"/>
              <a:t>Violators </a:t>
            </a:r>
            <a:r>
              <a:rPr lang="en-US" dirty="0"/>
              <a:t>are punishable by </a:t>
            </a:r>
            <a:r>
              <a:rPr lang="en-US" dirty="0" smtClean="0"/>
              <a:t>UCMJ </a:t>
            </a:r>
            <a:r>
              <a:rPr lang="en-US" dirty="0"/>
              <a:t>article 92 under NBK instruction. </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20</a:t>
            </a:fld>
            <a:endParaRPr lang="en-US" dirty="0"/>
          </a:p>
        </p:txBody>
      </p:sp>
    </p:spTree>
    <p:extLst>
      <p:ext uri="{BB962C8B-B14F-4D97-AF65-F5344CB8AC3E}">
        <p14:creationId xmlns:p14="http://schemas.microsoft.com/office/powerpoint/2010/main" val="371821567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Rules -Smoking cont.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95075" y="1795693"/>
            <a:ext cx="5023528" cy="3805236"/>
          </a:xfrm>
        </p:spPr>
      </p:pic>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34230" y="1868604"/>
            <a:ext cx="5023526" cy="3659415"/>
          </a:xfrm>
          <a:prstGeom prst="rect">
            <a:avLst/>
          </a:prstGeom>
        </p:spPr>
      </p:pic>
    </p:spTree>
    <p:extLst>
      <p:ext uri="{BB962C8B-B14F-4D97-AF65-F5344CB8AC3E}">
        <p14:creationId xmlns:p14="http://schemas.microsoft.com/office/powerpoint/2010/main" val="383326119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Rules - Weapons</a:t>
            </a:r>
          </a:p>
        </p:txBody>
      </p:sp>
      <p:sp>
        <p:nvSpPr>
          <p:cNvPr id="3" name="Content Placeholder 2"/>
          <p:cNvSpPr>
            <a:spLocks noGrp="1"/>
          </p:cNvSpPr>
          <p:nvPr>
            <p:ph idx="1"/>
          </p:nvPr>
        </p:nvSpPr>
        <p:spPr>
          <a:xfrm>
            <a:off x="685800" y="1447800"/>
            <a:ext cx="7848600" cy="4901485"/>
          </a:xfrm>
        </p:spPr>
        <p:txBody>
          <a:bodyPr/>
          <a:lstStyle/>
          <a:p>
            <a:r>
              <a:rPr lang="en-US" dirty="0"/>
              <a:t>Prohibited in the UH Room</a:t>
            </a:r>
          </a:p>
          <a:p>
            <a:pPr marL="457200" indent="-457200">
              <a:buFont typeface="+mj-lt"/>
              <a:buAutoNum type="arabicPeriod"/>
            </a:pPr>
            <a:r>
              <a:rPr lang="en-US" sz="2000" dirty="0"/>
              <a:t>Any kind  of weapon and ammunition including BB’s and Paintball, Nerf guns, Knives, Bow and Arrow.</a:t>
            </a:r>
          </a:p>
          <a:p>
            <a:pPr marL="457200" indent="-457200">
              <a:buFont typeface="+mj-lt"/>
              <a:buAutoNum type="arabicPeriod"/>
            </a:pPr>
            <a:r>
              <a:rPr lang="en-US" sz="2000" dirty="0"/>
              <a:t>Bleach</a:t>
            </a:r>
          </a:p>
          <a:p>
            <a:pPr marL="457200" indent="-457200">
              <a:buFont typeface="+mj-lt"/>
              <a:buAutoNum type="arabicPeriod"/>
            </a:pPr>
            <a:r>
              <a:rPr lang="en-US" sz="2000" dirty="0"/>
              <a:t>Walls:  Nothing bigger than a push pin.  No double-sided tape.  </a:t>
            </a:r>
          </a:p>
          <a:p>
            <a:pPr marL="457200" indent="-457200">
              <a:buFont typeface="+mj-lt"/>
              <a:buAutoNum type="arabicPeriod"/>
            </a:pPr>
            <a:r>
              <a:rPr lang="en-US" sz="2000" dirty="0"/>
              <a:t>No pornographic, inappropriate or offensive materials can be displayed in your room.</a:t>
            </a:r>
          </a:p>
          <a:p>
            <a:pPr marL="0" lvl="0" indent="0" algn="ctr">
              <a:buNone/>
            </a:pPr>
            <a:r>
              <a:rPr lang="en-US" sz="2000" dirty="0"/>
              <a:t>(This list is not all inclusive, a more detailed list is available; ask your Building Manager or UH front desk personnel.)</a:t>
            </a:r>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endParaRPr lang="en-US" sz="2000" dirty="0"/>
          </a:p>
          <a:p>
            <a:pPr marL="0" indent="0">
              <a:buNone/>
            </a:pPr>
            <a:endParaRPr lang="en-US" sz="2000"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22</a:t>
            </a:fld>
            <a:endParaRPr lang="en-US" dirty="0"/>
          </a:p>
        </p:txBody>
      </p:sp>
      <p:pic>
        <p:nvPicPr>
          <p:cNvPr id="5" name="Picture 3" descr="C:\Users\enrico.javier\AppData\Local\Microsoft\Windows\Temporary Internet Files\Content.IE5\HJ0NU36J\336px-No_gun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4829" y="954618"/>
            <a:ext cx="927279" cy="927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enrico.javier\AppData\Local\Microsoft\Windows\Temporary Internet Files\Content.IE5\322Y03FU\adventurer-sword-foam-weap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5046" y="1078771"/>
            <a:ext cx="1000294" cy="6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2432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Additional Prohibited Items</a:t>
            </a:r>
          </a:p>
        </p:txBody>
      </p:sp>
      <p:sp>
        <p:nvSpPr>
          <p:cNvPr id="3" name="Content Placeholder 2"/>
          <p:cNvSpPr>
            <a:spLocks noGrp="1"/>
          </p:cNvSpPr>
          <p:nvPr>
            <p:ph idx="1"/>
          </p:nvPr>
        </p:nvSpPr>
        <p:spPr/>
        <p:txBody>
          <a:bodyPr/>
          <a:lstStyle/>
          <a:p>
            <a:r>
              <a:rPr lang="en-US" dirty="0"/>
              <a:t>Prohibited in the UH Room</a:t>
            </a:r>
          </a:p>
          <a:p>
            <a:pPr lvl="1"/>
            <a:r>
              <a:rPr lang="en-US" dirty="0"/>
              <a:t>Car Parts (clean or dirty)</a:t>
            </a:r>
          </a:p>
          <a:p>
            <a:pPr lvl="1"/>
            <a:r>
              <a:rPr lang="en-US" dirty="0"/>
              <a:t>Charcoal, lighter fluid (both charcoal and cigarette) </a:t>
            </a:r>
          </a:p>
          <a:p>
            <a:pPr lvl="1"/>
            <a:r>
              <a:rPr lang="en-US" dirty="0"/>
              <a:t>Space heaters (unless issued by UH)</a:t>
            </a:r>
          </a:p>
          <a:p>
            <a:pPr lvl="1"/>
            <a:r>
              <a:rPr lang="en-US" dirty="0"/>
              <a:t>Air conditioners, </a:t>
            </a:r>
          </a:p>
          <a:p>
            <a:pPr lvl="1"/>
            <a:r>
              <a:rPr lang="en-US" dirty="0"/>
              <a:t>Pets of all types and </a:t>
            </a:r>
            <a:r>
              <a:rPr lang="en-US" dirty="0" smtClean="0"/>
              <a:t>sizes</a:t>
            </a:r>
          </a:p>
          <a:p>
            <a:pPr lvl="1"/>
            <a:r>
              <a:rPr lang="en-US" dirty="0" smtClean="0"/>
              <a:t>Oils and gasoline</a:t>
            </a:r>
          </a:p>
          <a:p>
            <a:pPr marL="457200" lvl="1" indent="0">
              <a:buNone/>
            </a:pP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23</a:t>
            </a:fld>
            <a:endParaRPr lang="en-US" dirty="0"/>
          </a:p>
        </p:txBody>
      </p:sp>
    </p:spTree>
    <p:extLst>
      <p:ext uri="{BB962C8B-B14F-4D97-AF65-F5344CB8AC3E}">
        <p14:creationId xmlns:p14="http://schemas.microsoft.com/office/powerpoint/2010/main" val="276212957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Prohibited Items cont.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95400"/>
            <a:ext cx="3593306" cy="4791075"/>
          </a:xfrm>
        </p:spPr>
      </p:pic>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80795" y="1800904"/>
            <a:ext cx="4791075" cy="3780065"/>
          </a:xfrm>
          <a:prstGeom prst="rect">
            <a:avLst/>
          </a:prstGeom>
        </p:spPr>
      </p:pic>
    </p:spTree>
    <p:extLst>
      <p:ext uri="{BB962C8B-B14F-4D97-AF65-F5344CB8AC3E}">
        <p14:creationId xmlns:p14="http://schemas.microsoft.com/office/powerpoint/2010/main" val="388442788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BEAC0F1-89AE-4329-9FDE-A3E621865AC5}" type="slidenum">
              <a:rPr lang="en-US" smtClean="0"/>
              <a:pPr>
                <a:defRPr/>
              </a:pPr>
              <a:t>25</a:t>
            </a:fld>
            <a:endParaRPr lang="en-US" dirty="0"/>
          </a:p>
        </p:txBody>
      </p:sp>
      <p:sp>
        <p:nvSpPr>
          <p:cNvPr id="4" name="TextBox 3"/>
          <p:cNvSpPr txBox="1"/>
          <p:nvPr/>
        </p:nvSpPr>
        <p:spPr>
          <a:xfrm>
            <a:off x="322728" y="225910"/>
            <a:ext cx="8627633" cy="646331"/>
          </a:xfrm>
          <a:prstGeom prst="rect">
            <a:avLst/>
          </a:prstGeom>
          <a:noFill/>
        </p:spPr>
        <p:txBody>
          <a:bodyPr wrap="square" rtlCol="0">
            <a:spAutoFit/>
          </a:bodyPr>
          <a:lstStyle/>
          <a:p>
            <a:pPr algn="ctr"/>
            <a:r>
              <a:rPr lang="en-US" sz="3600" dirty="0" smtClean="0"/>
              <a:t>Drones</a:t>
            </a:r>
            <a:endParaRPr lang="en-US" sz="3600" dirty="0"/>
          </a:p>
        </p:txBody>
      </p:sp>
      <p:sp>
        <p:nvSpPr>
          <p:cNvPr id="5" name="TextBox 4"/>
          <p:cNvSpPr txBox="1"/>
          <p:nvPr/>
        </p:nvSpPr>
        <p:spPr>
          <a:xfrm>
            <a:off x="408791" y="1258644"/>
            <a:ext cx="8390964" cy="2677656"/>
          </a:xfrm>
          <a:prstGeom prst="rect">
            <a:avLst/>
          </a:prstGeom>
          <a:noFill/>
        </p:spPr>
        <p:txBody>
          <a:bodyPr wrap="square" rtlCol="0">
            <a:spAutoFit/>
          </a:bodyPr>
          <a:lstStyle/>
          <a:p>
            <a:pPr algn="ctr"/>
            <a:r>
              <a:rPr lang="en-US" sz="2800" dirty="0" smtClean="0"/>
              <a:t>Naval Base Kitsap </a:t>
            </a:r>
            <a:r>
              <a:rPr lang="en-US" sz="2800" dirty="0"/>
              <a:t>is restricted </a:t>
            </a:r>
            <a:r>
              <a:rPr lang="en-US" sz="2800" dirty="0" smtClean="0"/>
              <a:t>airspace</a:t>
            </a:r>
          </a:p>
          <a:p>
            <a:r>
              <a:rPr lang="en-US" sz="2800" dirty="0" smtClean="0"/>
              <a:t> </a:t>
            </a:r>
            <a:r>
              <a:rPr lang="en-US" sz="2800" dirty="0"/>
              <a:t>Drones </a:t>
            </a:r>
            <a:r>
              <a:rPr lang="en-US" sz="2800" dirty="0" smtClean="0"/>
              <a:t>are not allowed in any Naval Base Kitsap airspace, </a:t>
            </a:r>
            <a:r>
              <a:rPr lang="en-US" sz="2800" dirty="0" err="1" smtClean="0"/>
              <a:t>IAW</a:t>
            </a:r>
            <a:r>
              <a:rPr lang="en-US" sz="2800" dirty="0" smtClean="0"/>
              <a:t> </a:t>
            </a:r>
            <a:r>
              <a:rPr lang="en-US" sz="2800" i="0" dirty="0" err="1" smtClean="0"/>
              <a:t>NBKInst</a:t>
            </a:r>
            <a:r>
              <a:rPr lang="en-US" sz="2800" i="0" dirty="0" smtClean="0"/>
              <a:t>. 5530.14B, </a:t>
            </a:r>
            <a:r>
              <a:rPr lang="en-US" sz="2800" dirty="0" smtClean="0"/>
              <a:t>and if they are, pilots will be subject to </a:t>
            </a:r>
            <a:r>
              <a:rPr lang="en-US" sz="2800" dirty="0" err="1" smtClean="0"/>
              <a:t>UCMJ</a:t>
            </a:r>
            <a:r>
              <a:rPr lang="en-US" sz="2800" dirty="0" smtClean="0"/>
              <a:t> and possible Federal</a:t>
            </a:r>
          </a:p>
          <a:p>
            <a:r>
              <a:rPr lang="en-US" sz="2800" dirty="0" smtClean="0"/>
              <a:t>prosecution. </a:t>
            </a:r>
            <a:endParaRPr lang="en-US" sz="2800" dirty="0"/>
          </a:p>
        </p:txBody>
      </p:sp>
      <p:sp>
        <p:nvSpPr>
          <p:cNvPr id="6" name="AutoShape 2" descr="Image result for drone picture"/>
          <p:cNvSpPr>
            <a:spLocks noChangeAspect="1" noChangeArrowheads="1"/>
          </p:cNvSpPr>
          <p:nvPr/>
        </p:nvSpPr>
        <p:spPr bwMode="auto">
          <a:xfrm>
            <a:off x="0" y="-136525"/>
            <a:ext cx="173355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3087481" y="2700170"/>
            <a:ext cx="6298601" cy="3707378"/>
            <a:chOff x="1817263" y="2418398"/>
            <a:chExt cx="5492559" cy="316078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737" y="2734404"/>
              <a:ext cx="3803613" cy="252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ultiply 6"/>
            <p:cNvSpPr/>
            <p:nvPr/>
          </p:nvSpPr>
          <p:spPr bwMode="auto">
            <a:xfrm>
              <a:off x="1817263" y="2418398"/>
              <a:ext cx="5492559" cy="3160787"/>
            </a:xfrm>
            <a:prstGeom prst="mathMultiply">
              <a:avLst/>
            </a:prstGeom>
            <a:solidFill>
              <a:srgbClr val="FF0000">
                <a:alpha val="25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smtClean="0">
                <a:ln>
                  <a:noFill/>
                </a:ln>
                <a:solidFill>
                  <a:srgbClr val="FF0000"/>
                </a:solidFill>
                <a:effectLst/>
                <a:latin typeface="Arial" charset="0"/>
                <a:cs typeface="Times New Roman" pitchFamily="18" charset="0"/>
              </a:endParaRPr>
            </a:p>
          </p:txBody>
        </p:sp>
      </p:grpSp>
    </p:spTree>
    <p:extLst>
      <p:ext uri="{BB962C8B-B14F-4D97-AF65-F5344CB8AC3E}">
        <p14:creationId xmlns:p14="http://schemas.microsoft.com/office/powerpoint/2010/main" val="355049508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Rules – Cooking in rooms</a:t>
            </a:r>
          </a:p>
        </p:txBody>
      </p:sp>
      <p:sp>
        <p:nvSpPr>
          <p:cNvPr id="3" name="Content Placeholder 2"/>
          <p:cNvSpPr>
            <a:spLocks noGrp="1"/>
          </p:cNvSpPr>
          <p:nvPr>
            <p:ph idx="1"/>
          </p:nvPr>
        </p:nvSpPr>
        <p:spPr>
          <a:xfrm>
            <a:off x="592428" y="1056069"/>
            <a:ext cx="7941972" cy="4958366"/>
          </a:xfrm>
        </p:spPr>
        <p:txBody>
          <a:bodyPr/>
          <a:lstStyle/>
          <a:p>
            <a:pPr lvl="0"/>
            <a:r>
              <a:rPr lang="en-US" dirty="0"/>
              <a:t>C</a:t>
            </a:r>
            <a:r>
              <a:rPr lang="en-US" cap="small" dirty="0"/>
              <a:t>ooking</a:t>
            </a:r>
            <a:r>
              <a:rPr lang="en-US" dirty="0"/>
              <a:t> I</a:t>
            </a:r>
            <a:r>
              <a:rPr lang="en-US" cap="small" dirty="0"/>
              <a:t>n</a:t>
            </a:r>
            <a:r>
              <a:rPr lang="en-US" dirty="0"/>
              <a:t> R</a:t>
            </a:r>
            <a:r>
              <a:rPr lang="en-US" cap="small" dirty="0"/>
              <a:t>ooms:  </a:t>
            </a:r>
            <a:r>
              <a:rPr lang="en-US" sz="2000" dirty="0"/>
              <a:t>Due to the high cleanliness standard necessary to reduce insect and rodent infestation in living spaces in UH facilities, </a:t>
            </a:r>
          </a:p>
          <a:p>
            <a:pPr lvl="1"/>
            <a:r>
              <a:rPr lang="en-US" sz="1800" b="0" dirty="0"/>
              <a:t>Cooking in rooms without kitchens is not authorized except for microwave ovens, and coffee makers with automatic shut off.  Unplugged/clean small appliances (i.e.. blender) can be stored in rooms and utilized in common area kitchens. Never leave food </a:t>
            </a:r>
            <a:r>
              <a:rPr lang="en-US" sz="1800" b="0" dirty="0" smtClean="0"/>
              <a:t>unattended while cooking </a:t>
            </a:r>
            <a:r>
              <a:rPr lang="en-US" sz="1800" b="0" dirty="0"/>
              <a:t>on a stove, </a:t>
            </a:r>
            <a:r>
              <a:rPr lang="en-US" sz="1800" b="0" dirty="0" smtClean="0"/>
              <a:t>microwave </a:t>
            </a:r>
            <a:r>
              <a:rPr lang="en-US" sz="1800" b="0" dirty="0" err="1" smtClean="0"/>
              <a:t>ect</a:t>
            </a:r>
            <a:r>
              <a:rPr lang="en-US" sz="1800" b="0" dirty="0" smtClean="0"/>
              <a:t>..</a:t>
            </a:r>
            <a:endParaRPr lang="en-US" sz="3600" b="0" dirty="0"/>
          </a:p>
          <a:p>
            <a:pPr lvl="1"/>
            <a:r>
              <a:rPr lang="en-US" sz="1800" b="0" dirty="0"/>
              <a:t>Common-use kitchens, where available, are provided for your use. Do not put food on the stove to cook and </a:t>
            </a:r>
            <a:r>
              <a:rPr lang="en-US" sz="1800" b="0" dirty="0" smtClean="0"/>
              <a:t>leave unattended. </a:t>
            </a:r>
            <a:r>
              <a:rPr lang="en-US" sz="1800" b="0" dirty="0"/>
              <a:t>You must clean the area thoroughly after each use and remove all food and </a:t>
            </a:r>
            <a:r>
              <a:rPr lang="en-US" sz="1800" b="0" dirty="0" smtClean="0"/>
              <a:t>trash to include what is in the common refrigerator. Common-use </a:t>
            </a:r>
            <a:r>
              <a:rPr lang="en-US" sz="1800" b="0" dirty="0"/>
              <a:t>kitchens may be locked </a:t>
            </a:r>
            <a:r>
              <a:rPr lang="en-US" sz="1800" b="0" dirty="0" smtClean="0"/>
              <a:t>for </a:t>
            </a:r>
            <a:r>
              <a:rPr lang="en-US" sz="1800" b="0" dirty="0"/>
              <a:t>failure to comply with this regulation.</a:t>
            </a:r>
            <a:endParaRPr lang="en-US" sz="3200" b="0"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26</a:t>
            </a:fld>
            <a:endParaRPr lang="en-US" dirty="0"/>
          </a:p>
        </p:txBody>
      </p:sp>
    </p:spTree>
    <p:extLst>
      <p:ext uri="{BB962C8B-B14F-4D97-AF65-F5344CB8AC3E}">
        <p14:creationId xmlns:p14="http://schemas.microsoft.com/office/powerpoint/2010/main" val="49881892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Common Area - Kitchen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94109" y="1785426"/>
            <a:ext cx="4791075" cy="3593306"/>
          </a:xfrm>
        </p:spPr>
      </p:pic>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19585" y="1915204"/>
            <a:ext cx="4791076" cy="3333751"/>
          </a:xfrm>
          <a:prstGeom prst="rect">
            <a:avLst/>
          </a:prstGeom>
        </p:spPr>
      </p:pic>
    </p:spTree>
    <p:extLst>
      <p:ext uri="{BB962C8B-B14F-4D97-AF65-F5344CB8AC3E}">
        <p14:creationId xmlns:p14="http://schemas.microsoft.com/office/powerpoint/2010/main" val="405871470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smtClean="0"/>
              <a:t>Common Area - Laundry</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715" y="1992256"/>
            <a:ext cx="4791075" cy="3593306"/>
          </a:xfrm>
        </p:spPr>
      </p:pic>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57" y="1393371"/>
            <a:ext cx="4094843" cy="4791076"/>
          </a:xfrm>
          <a:prstGeom prst="rect">
            <a:avLst/>
          </a:prstGeom>
        </p:spPr>
      </p:pic>
    </p:spTree>
    <p:extLst>
      <p:ext uri="{BB962C8B-B14F-4D97-AF65-F5344CB8AC3E}">
        <p14:creationId xmlns:p14="http://schemas.microsoft.com/office/powerpoint/2010/main" val="177093730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Rules - Trash</a:t>
            </a:r>
          </a:p>
        </p:txBody>
      </p:sp>
      <p:sp>
        <p:nvSpPr>
          <p:cNvPr id="3" name="Content Placeholder 2"/>
          <p:cNvSpPr>
            <a:spLocks noGrp="1"/>
          </p:cNvSpPr>
          <p:nvPr>
            <p:ph idx="1"/>
          </p:nvPr>
        </p:nvSpPr>
        <p:spPr/>
        <p:txBody>
          <a:bodyPr/>
          <a:lstStyle/>
          <a:p>
            <a:pPr lvl="0"/>
            <a:r>
              <a:rPr lang="en-US" dirty="0"/>
              <a:t>T</a:t>
            </a:r>
            <a:r>
              <a:rPr lang="en-US" cap="small" dirty="0"/>
              <a:t>rash:  </a:t>
            </a:r>
          </a:p>
          <a:p>
            <a:pPr lvl="1"/>
            <a:r>
              <a:rPr lang="en-US" b="0" dirty="0"/>
              <a:t>All trash must be bagged and placed in applicable dumpsters or designated trash chutes.  </a:t>
            </a:r>
          </a:p>
          <a:p>
            <a:pPr lvl="1"/>
            <a:r>
              <a:rPr lang="en-US" dirty="0" smtClean="0"/>
              <a:t>Residents </a:t>
            </a:r>
            <a:r>
              <a:rPr lang="en-US" dirty="0"/>
              <a:t>will be charged for trash in common areas or disposed or improperly</a:t>
            </a:r>
          </a:p>
          <a:p>
            <a:pPr marL="457200" lvl="1" indent="0">
              <a:buNone/>
            </a:pPr>
            <a:endParaRPr lang="en-US" b="0" dirty="0"/>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29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85204" y="2942080"/>
            <a:ext cx="3131933" cy="34616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23356" y="3669202"/>
            <a:ext cx="2799554" cy="2339791"/>
          </a:xfrm>
          <a:prstGeom prst="rect">
            <a:avLst/>
          </a:prstGeom>
        </p:spPr>
      </p:pic>
    </p:spTree>
    <p:extLst>
      <p:ext uri="{BB962C8B-B14F-4D97-AF65-F5344CB8AC3E}">
        <p14:creationId xmlns:p14="http://schemas.microsoft.com/office/powerpoint/2010/main" val="181178611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Agenda  </a:t>
            </a:r>
            <a:r>
              <a:rPr lang="en-US" sz="2000" dirty="0"/>
              <a:t>page 2</a:t>
            </a:r>
          </a:p>
        </p:txBody>
      </p:sp>
      <p:sp>
        <p:nvSpPr>
          <p:cNvPr id="3" name="Content Placeholder 2"/>
          <p:cNvSpPr>
            <a:spLocks noGrp="1"/>
          </p:cNvSpPr>
          <p:nvPr>
            <p:ph idx="1"/>
          </p:nvPr>
        </p:nvSpPr>
        <p:spPr>
          <a:xfrm>
            <a:off x="685800" y="1043190"/>
            <a:ext cx="7848600" cy="5195686"/>
          </a:xfrm>
        </p:spPr>
        <p:txBody>
          <a:bodyPr/>
          <a:lstStyle/>
          <a:p>
            <a:pPr>
              <a:spcBef>
                <a:spcPts val="0"/>
              </a:spcBef>
              <a:spcAft>
                <a:spcPts val="600"/>
              </a:spcAft>
            </a:pPr>
            <a:r>
              <a:rPr lang="en-US" dirty="0"/>
              <a:t>Rules - continued</a:t>
            </a:r>
          </a:p>
          <a:p>
            <a:pPr lvl="1">
              <a:spcBef>
                <a:spcPts val="0"/>
              </a:spcBef>
              <a:spcAft>
                <a:spcPts val="600"/>
              </a:spcAft>
            </a:pPr>
            <a:r>
              <a:rPr lang="en-US" dirty="0"/>
              <a:t>Weapons						19</a:t>
            </a:r>
          </a:p>
          <a:p>
            <a:pPr lvl="1">
              <a:spcBef>
                <a:spcPts val="0"/>
              </a:spcBef>
              <a:spcAft>
                <a:spcPts val="600"/>
              </a:spcAft>
            </a:pPr>
            <a:r>
              <a:rPr lang="en-US" sz="2000" dirty="0"/>
              <a:t>Prohibited Items					20</a:t>
            </a:r>
          </a:p>
          <a:p>
            <a:pPr lvl="1">
              <a:spcBef>
                <a:spcPts val="0"/>
              </a:spcBef>
              <a:spcAft>
                <a:spcPts val="600"/>
              </a:spcAft>
            </a:pPr>
            <a:r>
              <a:rPr lang="en-US" dirty="0"/>
              <a:t>Cooking in Rooms				21</a:t>
            </a:r>
          </a:p>
          <a:p>
            <a:pPr lvl="1">
              <a:spcBef>
                <a:spcPts val="0"/>
              </a:spcBef>
              <a:spcAft>
                <a:spcPts val="600"/>
              </a:spcAft>
            </a:pPr>
            <a:r>
              <a:rPr lang="en-US" sz="2000" dirty="0"/>
              <a:t>Trash						22</a:t>
            </a:r>
          </a:p>
          <a:p>
            <a:pPr lvl="1">
              <a:spcBef>
                <a:spcPts val="0"/>
              </a:spcBef>
              <a:spcAft>
                <a:spcPts val="600"/>
              </a:spcAft>
            </a:pPr>
            <a:r>
              <a:rPr lang="en-US" dirty="0"/>
              <a:t>Parking						23</a:t>
            </a:r>
          </a:p>
          <a:p>
            <a:pPr lvl="1">
              <a:spcBef>
                <a:spcPts val="0"/>
              </a:spcBef>
              <a:spcAft>
                <a:spcPts val="600"/>
              </a:spcAft>
            </a:pPr>
            <a:r>
              <a:rPr lang="en-US" dirty="0"/>
              <a:t>Bicycles						24</a:t>
            </a:r>
          </a:p>
          <a:p>
            <a:pPr lvl="1">
              <a:spcBef>
                <a:spcPts val="0"/>
              </a:spcBef>
              <a:spcAft>
                <a:spcPts val="600"/>
              </a:spcAft>
            </a:pPr>
            <a:r>
              <a:rPr lang="en-US" sz="2000" dirty="0"/>
              <a:t>Damages						25</a:t>
            </a:r>
          </a:p>
          <a:p>
            <a:pPr lvl="1">
              <a:spcBef>
                <a:spcPts val="0"/>
              </a:spcBef>
              <a:spcAft>
                <a:spcPts val="600"/>
              </a:spcAft>
            </a:pPr>
            <a:r>
              <a:rPr lang="en-US" dirty="0"/>
              <a:t>Sprinkler Heads					26</a:t>
            </a:r>
          </a:p>
          <a:p>
            <a:pPr lvl="1">
              <a:spcBef>
                <a:spcPts val="0"/>
              </a:spcBef>
              <a:spcAft>
                <a:spcPts val="600"/>
              </a:spcAft>
            </a:pPr>
            <a:r>
              <a:rPr lang="en-US" sz="2000" dirty="0"/>
              <a:t>UH Check-out Procedures			27</a:t>
            </a:r>
          </a:p>
          <a:p>
            <a:pPr lvl="1">
              <a:spcBef>
                <a:spcPts val="0"/>
              </a:spcBef>
              <a:spcAft>
                <a:spcPts val="600"/>
              </a:spcAft>
            </a:pPr>
            <a:r>
              <a:rPr lang="en-US" dirty="0"/>
              <a:t>Resident Advisor (RA) Program			28</a:t>
            </a:r>
          </a:p>
          <a:p>
            <a:pPr lvl="1">
              <a:spcBef>
                <a:spcPts val="0"/>
              </a:spcBef>
              <a:spcAft>
                <a:spcPts val="600"/>
              </a:spcAft>
            </a:pPr>
            <a:r>
              <a:rPr lang="en-US" sz="2000" dirty="0"/>
              <a:t>SAPR						29-31</a:t>
            </a:r>
          </a:p>
          <a:p>
            <a:pPr lvl="1">
              <a:spcBef>
                <a:spcPts val="0"/>
              </a:spcBef>
              <a:spcAft>
                <a:spcPts val="600"/>
              </a:spcAft>
            </a:pPr>
            <a:r>
              <a:rPr lang="en-US" dirty="0"/>
              <a:t>NGIS and UH contact information		32-33</a:t>
            </a:r>
            <a:endParaRPr lang="en-US" sz="2000" dirty="0"/>
          </a:p>
          <a:p>
            <a:pPr lvl="1"/>
            <a:endParaRPr lang="en-US" sz="2000" dirty="0"/>
          </a:p>
          <a:p>
            <a:pPr lvl="1"/>
            <a:endParaRPr lang="en-US" sz="2000" dirty="0"/>
          </a:p>
          <a:p>
            <a:pPr lvl="1"/>
            <a:endParaRPr lang="en-US" sz="16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a:t>
            </a:fld>
            <a:endParaRPr lang="en-US" dirty="0"/>
          </a:p>
        </p:txBody>
      </p:sp>
    </p:spTree>
    <p:extLst>
      <p:ext uri="{BB962C8B-B14F-4D97-AF65-F5344CB8AC3E}">
        <p14:creationId xmlns:p14="http://schemas.microsoft.com/office/powerpoint/2010/main" val="313281052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Parking</a:t>
            </a:r>
          </a:p>
        </p:txBody>
      </p:sp>
      <p:sp>
        <p:nvSpPr>
          <p:cNvPr id="3" name="Content Placeholder 2"/>
          <p:cNvSpPr>
            <a:spLocks noGrp="1"/>
          </p:cNvSpPr>
          <p:nvPr>
            <p:ph idx="1"/>
          </p:nvPr>
        </p:nvSpPr>
        <p:spPr>
          <a:xfrm>
            <a:off x="685800" y="1042737"/>
            <a:ext cx="7848600" cy="5196139"/>
          </a:xfrm>
        </p:spPr>
        <p:txBody>
          <a:bodyPr/>
          <a:lstStyle/>
          <a:p>
            <a:pPr lvl="1"/>
            <a:r>
              <a:rPr lang="en-US" sz="1800" b="0" dirty="0" smtClean="0"/>
              <a:t>Parking </a:t>
            </a:r>
            <a:r>
              <a:rPr lang="en-US" sz="1800" b="0" dirty="0"/>
              <a:t>permits are required to park in UH designated parking </a:t>
            </a:r>
            <a:r>
              <a:rPr lang="en-US" sz="1800" b="0" dirty="0" smtClean="0"/>
              <a:t>areas. Motorcycles must use the designated motorcycle parking areas.  </a:t>
            </a:r>
            <a:endParaRPr lang="en-US" sz="1800" b="0" dirty="0"/>
          </a:p>
          <a:p>
            <a:pPr lvl="1"/>
            <a:r>
              <a:rPr lang="en-US" sz="1800" b="0" dirty="0"/>
              <a:t>To obtain your parking permit, please be sure to bring your ID and vehicle registration to the UH front desk.  </a:t>
            </a:r>
          </a:p>
          <a:p>
            <a:pPr lvl="1"/>
            <a:r>
              <a:rPr lang="en-US" sz="1800" b="0" dirty="0"/>
              <a:t>UH Parking lots are for UH Residents only </a:t>
            </a:r>
          </a:p>
          <a:p>
            <a:pPr lvl="1"/>
            <a:r>
              <a:rPr lang="en-US" sz="1800" b="0" dirty="0"/>
              <a:t>The parking permit must be displayed on the outside of the lower left corner of the rear window.  </a:t>
            </a:r>
          </a:p>
          <a:p>
            <a:pPr lvl="1"/>
            <a:r>
              <a:rPr lang="en-US" sz="1800" b="0" dirty="0"/>
              <a:t>UH residents will only be authorized 1 vehicle parking permit. </a:t>
            </a:r>
          </a:p>
          <a:p>
            <a:pPr lvl="1"/>
            <a:r>
              <a:rPr lang="en-US" sz="1800" b="0" dirty="0"/>
              <a:t> All lost permits must be reported </a:t>
            </a:r>
          </a:p>
          <a:p>
            <a:pPr lvl="1"/>
            <a:r>
              <a:rPr lang="en-US" sz="1800" b="0" dirty="0"/>
              <a:t>Parking permits must be returned if you sell the vehicle or upon your check-out.   </a:t>
            </a:r>
          </a:p>
          <a:p>
            <a:pPr lvl="1"/>
            <a:r>
              <a:rPr lang="en-US" sz="1800" b="0" dirty="0" smtClean="0"/>
              <a:t>No maintenance will be done in the parking area, to include car washing. </a:t>
            </a:r>
            <a:r>
              <a:rPr lang="en-US" sz="1800" dirty="0"/>
              <a:t>Violators are punishable by UCMJ article 92 under NBK instruction. </a:t>
            </a:r>
          </a:p>
          <a:p>
            <a:pPr lvl="1"/>
            <a:endParaRPr lang="en-US" sz="1800" b="0" dirty="0"/>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30</a:t>
            </a:fld>
            <a:endParaRPr lang="en-US" dirty="0"/>
          </a:p>
        </p:txBody>
      </p:sp>
    </p:spTree>
    <p:extLst>
      <p:ext uri="{BB962C8B-B14F-4D97-AF65-F5344CB8AC3E}">
        <p14:creationId xmlns:p14="http://schemas.microsoft.com/office/powerpoint/2010/main" val="276796522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246"/>
            <a:ext cx="7391400" cy="677108"/>
          </a:xfrm>
        </p:spPr>
        <p:txBody>
          <a:bodyPr/>
          <a:lstStyle/>
          <a:p>
            <a:r>
              <a:rPr lang="en-US" dirty="0" smtClean="0"/>
              <a:t>TRANSPORTATION ON/OFF BASE</a:t>
            </a:r>
            <a:br>
              <a:rPr lang="en-US" dirty="0" smtClean="0"/>
            </a:br>
            <a:r>
              <a:rPr lang="en-US" sz="1200" dirty="0" smtClean="0"/>
              <a:t>BANGOR</a:t>
            </a:r>
            <a:endParaRPr lang="en-US" dirty="0"/>
          </a:p>
        </p:txBody>
      </p:sp>
      <p:sp>
        <p:nvSpPr>
          <p:cNvPr id="3" name="Content Placeholder 2"/>
          <p:cNvSpPr>
            <a:spLocks noGrp="1"/>
          </p:cNvSpPr>
          <p:nvPr>
            <p:ph idx="1"/>
          </p:nvPr>
        </p:nvSpPr>
        <p:spPr/>
        <p:txBody>
          <a:bodyPr/>
          <a:lstStyle/>
          <a:p>
            <a:r>
              <a:rPr lang="en-US" dirty="0" smtClean="0"/>
              <a:t>On base transport via Blue Bus Route</a:t>
            </a:r>
            <a:br>
              <a:rPr lang="en-US" dirty="0" smtClean="0"/>
            </a:br>
            <a:r>
              <a:rPr lang="en-US" dirty="0" smtClean="0"/>
              <a:t>-</a:t>
            </a:r>
            <a:r>
              <a:rPr lang="en-US" sz="1600" dirty="0" smtClean="0"/>
              <a:t>FREE Runs Daily 0545-1745 with designated stops near barracks to piers</a:t>
            </a:r>
            <a:r>
              <a:rPr lang="en-US" dirty="0" smtClean="0"/>
              <a:t>.</a:t>
            </a:r>
          </a:p>
          <a:p>
            <a:r>
              <a:rPr lang="en-US" dirty="0" smtClean="0"/>
              <a:t>Off base bus travel to Downtown Bremerton, Silverdale.</a:t>
            </a:r>
            <a:br>
              <a:rPr lang="en-US" dirty="0" smtClean="0"/>
            </a:br>
            <a:r>
              <a:rPr lang="en-US" dirty="0" smtClean="0"/>
              <a:t>-</a:t>
            </a:r>
            <a:r>
              <a:rPr lang="en-US" sz="1600" dirty="0" smtClean="0"/>
              <a:t>Kitsap </a:t>
            </a:r>
            <a:r>
              <a:rPr lang="en-US" sz="1600" dirty="0"/>
              <a:t>Transit Bus </a:t>
            </a:r>
            <a:r>
              <a:rPr lang="en-US" sz="1600" dirty="0" smtClean="0"/>
              <a:t>Route</a:t>
            </a:r>
          </a:p>
          <a:p>
            <a:pPr lvl="1"/>
            <a:r>
              <a:rPr lang="en-US" sz="1200" dirty="0" smtClean="0"/>
              <a:t>NEX </a:t>
            </a:r>
            <a:r>
              <a:rPr lang="en-US" sz="1200" dirty="0"/>
              <a:t>Bus Stop to Silverdale Transit </a:t>
            </a:r>
            <a:r>
              <a:rPr lang="en-US" sz="1200" dirty="0" smtClean="0"/>
              <a:t>Center ($2 one-way) </a:t>
            </a:r>
            <a:r>
              <a:rPr lang="en-US" sz="1200" dirty="0"/>
              <a:t/>
            </a:r>
            <a:br>
              <a:rPr lang="en-US" sz="1200" dirty="0"/>
            </a:br>
            <a:r>
              <a:rPr lang="en-US" sz="1200" dirty="0" smtClean="0"/>
              <a:t>NEX </a:t>
            </a:r>
            <a:r>
              <a:rPr lang="en-US" sz="1200" dirty="0"/>
              <a:t>Bus Stop to Downtown Bremerton/Seattle </a:t>
            </a:r>
            <a:r>
              <a:rPr lang="en-US" sz="1200" dirty="0" smtClean="0"/>
              <a:t>Ferry ($14 round-trip)</a:t>
            </a:r>
          </a:p>
          <a:p>
            <a:r>
              <a:rPr lang="en-US" dirty="0" err="1" smtClean="0"/>
              <a:t>Seatac</a:t>
            </a:r>
            <a:r>
              <a:rPr lang="en-US" dirty="0" smtClean="0"/>
              <a:t> Airport</a:t>
            </a:r>
          </a:p>
          <a:p>
            <a:pPr lvl="1"/>
            <a:r>
              <a:rPr lang="en-US" sz="1600" dirty="0" smtClean="0"/>
              <a:t>Kitsap Bus Route to Downtown Bremerton/Seattle Ferry to Seattle Light Rail at Pioneer Station ($5 one-way)</a:t>
            </a:r>
          </a:p>
          <a:p>
            <a:pPr lvl="1"/>
            <a:r>
              <a:rPr lang="en-US" sz="1600" dirty="0" smtClean="0"/>
              <a:t>Bremerton Kitsap Airporter ($30 one-way) *</a:t>
            </a:r>
            <a:r>
              <a:rPr lang="en-US" sz="1100" dirty="0" smtClean="0"/>
              <a:t>PICK-UP IS OFF BASE*</a:t>
            </a:r>
            <a:endParaRPr lang="en-US" sz="1600" dirty="0" smtClean="0"/>
          </a:p>
          <a:p>
            <a:r>
              <a:rPr lang="en-US" sz="1800" dirty="0" smtClean="0">
                <a:solidFill>
                  <a:srgbClr val="FFC000"/>
                </a:solidFill>
              </a:rPr>
              <a:t>http://kitsap.navylifepnw.com/welcome-aboard/getting-around</a:t>
            </a:r>
            <a:endParaRPr lang="en-US" sz="1800" dirty="0">
              <a:solidFill>
                <a:srgbClr val="FFC000"/>
              </a:solidFill>
            </a:endParaRPr>
          </a:p>
          <a:p>
            <a:pPr marL="457200" lvl="1" indent="0">
              <a:buNone/>
            </a:pPr>
            <a:endParaRPr lang="en-US" sz="1600" dirty="0"/>
          </a:p>
          <a:p>
            <a:pPr lvl="2"/>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31</a:t>
            </a:fld>
            <a:endParaRPr lang="en-US" dirty="0"/>
          </a:p>
        </p:txBody>
      </p:sp>
    </p:spTree>
    <p:extLst>
      <p:ext uri="{BB962C8B-B14F-4D97-AF65-F5344CB8AC3E}">
        <p14:creationId xmlns:p14="http://schemas.microsoft.com/office/powerpoint/2010/main" val="63974810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246"/>
            <a:ext cx="7391400" cy="677108"/>
          </a:xfrm>
        </p:spPr>
        <p:txBody>
          <a:bodyPr/>
          <a:lstStyle/>
          <a:p>
            <a:r>
              <a:rPr lang="en-US" dirty="0" smtClean="0"/>
              <a:t>TRANSPORTATION ON/OFF BASE</a:t>
            </a:r>
            <a:br>
              <a:rPr lang="en-US" dirty="0" smtClean="0"/>
            </a:br>
            <a:r>
              <a:rPr lang="en-US" sz="1200" dirty="0" smtClean="0"/>
              <a:t>BREMERTON</a:t>
            </a:r>
            <a:endParaRPr lang="en-US" dirty="0"/>
          </a:p>
        </p:txBody>
      </p:sp>
      <p:sp>
        <p:nvSpPr>
          <p:cNvPr id="3" name="Content Placeholder 2"/>
          <p:cNvSpPr>
            <a:spLocks noGrp="1"/>
          </p:cNvSpPr>
          <p:nvPr>
            <p:ph idx="1"/>
          </p:nvPr>
        </p:nvSpPr>
        <p:spPr/>
        <p:txBody>
          <a:bodyPr/>
          <a:lstStyle/>
          <a:p>
            <a:r>
              <a:rPr lang="en-US" dirty="0" smtClean="0"/>
              <a:t>On base transport via Blue Bus </a:t>
            </a:r>
            <a:r>
              <a:rPr lang="en-US" dirty="0"/>
              <a:t>Route</a:t>
            </a:r>
            <a:br>
              <a:rPr lang="en-US" dirty="0"/>
            </a:br>
            <a:r>
              <a:rPr lang="en-US" sz="1200" dirty="0"/>
              <a:t>-FREE Runs Daily 0545-1745 with designated stops near </a:t>
            </a:r>
            <a:r>
              <a:rPr lang="en-US" sz="1200" dirty="0" smtClean="0"/>
              <a:t>parking garage, barracks </a:t>
            </a:r>
            <a:r>
              <a:rPr lang="en-US" sz="1200" dirty="0"/>
              <a:t>to piers.</a:t>
            </a:r>
            <a:br>
              <a:rPr lang="en-US" sz="1200" dirty="0"/>
            </a:br>
            <a:endParaRPr lang="en-US" sz="1200" dirty="0" smtClean="0"/>
          </a:p>
          <a:p>
            <a:r>
              <a:rPr lang="en-US" dirty="0" smtClean="0"/>
              <a:t>MCSFBN travel between Bremerton/Bangor</a:t>
            </a:r>
          </a:p>
          <a:p>
            <a:pPr lvl="1"/>
            <a:r>
              <a:rPr lang="en-US" sz="1200" dirty="0" smtClean="0"/>
              <a:t>0330 pickup Bremerton (B-847) to Bangor Lower Base (7 days a week)</a:t>
            </a:r>
          </a:p>
          <a:p>
            <a:pPr lvl="1"/>
            <a:r>
              <a:rPr lang="en-US" sz="1200" dirty="0" smtClean="0"/>
              <a:t>0630 pickup Bremerton (B-847) to Battalion Logistics (M-F)</a:t>
            </a:r>
          </a:p>
          <a:p>
            <a:pPr lvl="1"/>
            <a:r>
              <a:rPr lang="en-US" sz="1200" dirty="0" smtClean="0"/>
              <a:t>1530 pickup Bremerton (B-847) to Bangor Lower Base (7 days a week)</a:t>
            </a:r>
          </a:p>
          <a:p>
            <a:pPr lvl="1"/>
            <a:r>
              <a:rPr lang="en-US" sz="1200" dirty="0" smtClean="0"/>
              <a:t>1600 pickup Battalion Logistics to Bremerton (B-847) (M-F)</a:t>
            </a:r>
          </a:p>
          <a:p>
            <a:pPr lvl="1"/>
            <a:r>
              <a:rPr lang="en-US" sz="1200" dirty="0" smtClean="0"/>
              <a:t>1900 pickup Bangor Lower Base to Bremerton (B-847) (7 days a week)</a:t>
            </a:r>
          </a:p>
          <a:p>
            <a:r>
              <a:rPr lang="en-US" dirty="0" err="1" smtClean="0"/>
              <a:t>Seatac</a:t>
            </a:r>
            <a:r>
              <a:rPr lang="en-US" dirty="0" smtClean="0"/>
              <a:t> Airport</a:t>
            </a:r>
          </a:p>
          <a:p>
            <a:pPr lvl="1"/>
            <a:r>
              <a:rPr lang="en-US" sz="1600" dirty="0" smtClean="0"/>
              <a:t>Walk to Downtown Bremerton/Seattle Ferry to Seattle Light Rail at Pioneer Station ($FREE)</a:t>
            </a:r>
          </a:p>
          <a:p>
            <a:pPr lvl="1"/>
            <a:r>
              <a:rPr lang="en-US" sz="1600" dirty="0" smtClean="0"/>
              <a:t>Kitsap/Bremerton Airporter ($30 </a:t>
            </a:r>
            <a:r>
              <a:rPr lang="en-US" sz="1600" smtClean="0"/>
              <a:t>one-way) *</a:t>
            </a:r>
            <a:r>
              <a:rPr lang="en-US" sz="1100" smtClean="0"/>
              <a:t>PICK-UP IS OFF BASE*</a:t>
            </a:r>
            <a:endParaRPr lang="en-US" sz="1600" dirty="0" smtClean="0"/>
          </a:p>
          <a:p>
            <a:r>
              <a:rPr lang="en-US" sz="1800" dirty="0" smtClean="0">
                <a:solidFill>
                  <a:srgbClr val="FFC000"/>
                </a:solidFill>
              </a:rPr>
              <a:t>http://kitsap.navylifepnw.com/welcome-aboard/getting-around</a:t>
            </a:r>
            <a:endParaRPr lang="en-US" sz="1800" dirty="0">
              <a:solidFill>
                <a:srgbClr val="FFC000"/>
              </a:solidFill>
            </a:endParaRPr>
          </a:p>
          <a:p>
            <a:pPr marL="457200" lvl="1" indent="0">
              <a:buNone/>
            </a:pPr>
            <a:endParaRPr lang="en-US" sz="1600" dirty="0"/>
          </a:p>
          <a:p>
            <a:pPr lvl="2"/>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32</a:t>
            </a:fld>
            <a:endParaRPr lang="en-US" dirty="0"/>
          </a:p>
        </p:txBody>
      </p:sp>
    </p:spTree>
    <p:extLst>
      <p:ext uri="{BB962C8B-B14F-4D97-AF65-F5344CB8AC3E}">
        <p14:creationId xmlns:p14="http://schemas.microsoft.com/office/powerpoint/2010/main" val="69866602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Parking- Bicycles</a:t>
            </a:r>
          </a:p>
        </p:txBody>
      </p:sp>
      <p:sp>
        <p:nvSpPr>
          <p:cNvPr id="3" name="Content Placeholder 2"/>
          <p:cNvSpPr>
            <a:spLocks noGrp="1"/>
          </p:cNvSpPr>
          <p:nvPr>
            <p:ph idx="1"/>
          </p:nvPr>
        </p:nvSpPr>
        <p:spPr>
          <a:xfrm>
            <a:off x="685800" y="1042737"/>
            <a:ext cx="7848600" cy="5196139"/>
          </a:xfrm>
        </p:spPr>
        <p:txBody>
          <a:bodyPr/>
          <a:lstStyle/>
          <a:p>
            <a:pPr lvl="0"/>
            <a:r>
              <a:rPr lang="en-US" sz="2800" dirty="0"/>
              <a:t>Bicycles</a:t>
            </a:r>
            <a:r>
              <a:rPr lang="en-US" dirty="0"/>
              <a:t>:  </a:t>
            </a:r>
          </a:p>
          <a:p>
            <a:pPr lvl="1"/>
            <a:r>
              <a:rPr lang="en-US" sz="1800" b="0" dirty="0"/>
              <a:t>Residents bicycles will be registered per installation and UH office requirements.  </a:t>
            </a:r>
          </a:p>
          <a:p>
            <a:pPr lvl="1"/>
            <a:r>
              <a:rPr lang="en-US" sz="1800" b="0" dirty="0"/>
              <a:t>Residents </a:t>
            </a:r>
            <a:r>
              <a:rPr lang="en-US" sz="1800" b="0" dirty="0" smtClean="0"/>
              <a:t>are required </a:t>
            </a:r>
            <a:r>
              <a:rPr lang="en-US" sz="1800" b="0" dirty="0"/>
              <a:t>park their bicycles in the designated bicycle racks or lockers.  </a:t>
            </a:r>
          </a:p>
          <a:p>
            <a:pPr lvl="1"/>
            <a:r>
              <a:rPr lang="en-US" sz="1800" b="0" dirty="0"/>
              <a:t>Residents are urged to use bicycle locking devices to prevent theft. </a:t>
            </a:r>
          </a:p>
          <a:p>
            <a:pPr lvl="1"/>
            <a:r>
              <a:rPr lang="en-US" sz="1800" b="0" dirty="0"/>
              <a:t>Bicycles will not be stored in rooms, stairwells, passageways, walkways, or in areas that will block fire exits. </a:t>
            </a:r>
          </a:p>
          <a:p>
            <a:pPr lvl="1"/>
            <a:r>
              <a:rPr lang="en-US" sz="1800" b="0" dirty="0"/>
              <a:t>Bicycle helmets are required for all cyclists on federal installations including all UH areas. </a:t>
            </a:r>
          </a:p>
          <a:p>
            <a:pPr lvl="1"/>
            <a:r>
              <a:rPr lang="en-US" sz="1800" b="0" dirty="0"/>
              <a:t>Helmets are highly encouraged for skaters and skateboarders. </a:t>
            </a:r>
          </a:p>
          <a:p>
            <a:pPr lvl="1"/>
            <a:r>
              <a:rPr lang="en-US" sz="1800" b="0" dirty="0"/>
              <a:t>Contact the UH Office for information on bicycle storage or to request exceptions.</a:t>
            </a:r>
            <a:endParaRPr lang="en-US" sz="3200" b="0" dirty="0"/>
          </a:p>
          <a:p>
            <a:endParaRPr lang="en-US" sz="2000" b="0"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33</a:t>
            </a:fld>
            <a:endParaRPr lang="en-US" dirty="0"/>
          </a:p>
        </p:txBody>
      </p:sp>
    </p:spTree>
    <p:extLst>
      <p:ext uri="{BB962C8B-B14F-4D97-AF65-F5344CB8AC3E}">
        <p14:creationId xmlns:p14="http://schemas.microsoft.com/office/powerpoint/2010/main" val="20167957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Damages</a:t>
            </a:r>
          </a:p>
        </p:txBody>
      </p:sp>
      <p:sp>
        <p:nvSpPr>
          <p:cNvPr id="3" name="Content Placeholder 2"/>
          <p:cNvSpPr>
            <a:spLocks noGrp="1"/>
          </p:cNvSpPr>
          <p:nvPr>
            <p:ph idx="1"/>
          </p:nvPr>
        </p:nvSpPr>
        <p:spPr/>
        <p:txBody>
          <a:bodyPr/>
          <a:lstStyle/>
          <a:p>
            <a:r>
              <a:rPr lang="en-US" b="0" dirty="0"/>
              <a:t>Residents are responsible for  lost, missing or damages to UH provided furniture, equipment, and linen. (Including lost keys)</a:t>
            </a:r>
          </a:p>
          <a:p>
            <a:r>
              <a:rPr lang="en-US" b="0" dirty="0"/>
              <a:t>Charges will be assessed:</a:t>
            </a:r>
          </a:p>
          <a:p>
            <a:pPr lvl="1"/>
            <a:r>
              <a:rPr lang="en-US" b="0" dirty="0"/>
              <a:t>Can be paid for via DDform 1131 to PSD      or</a:t>
            </a:r>
          </a:p>
          <a:p>
            <a:pPr lvl="1"/>
            <a:r>
              <a:rPr lang="en-US" b="0" dirty="0"/>
              <a:t>DDform 139, Automatic Pay Checkage.</a:t>
            </a:r>
          </a:p>
          <a:p>
            <a:r>
              <a:rPr lang="en-US" b="0" dirty="0"/>
              <a:t>If the charges are disputed, you may request a review in writing by UH Management.</a:t>
            </a:r>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34</a:t>
            </a:fld>
            <a:endParaRPr lang="en-US" dirty="0"/>
          </a:p>
        </p:txBody>
      </p:sp>
      <p:sp>
        <p:nvSpPr>
          <p:cNvPr id="5" name="TextBox 4"/>
          <p:cNvSpPr txBox="1"/>
          <p:nvPr/>
        </p:nvSpPr>
        <p:spPr>
          <a:xfrm>
            <a:off x="2454442" y="5935579"/>
            <a:ext cx="3930316" cy="369332"/>
          </a:xfrm>
          <a:prstGeom prst="rect">
            <a:avLst/>
          </a:prstGeom>
          <a:noFill/>
        </p:spPr>
        <p:txBody>
          <a:bodyPr wrap="square" rtlCol="0">
            <a:spAutoFit/>
          </a:bodyPr>
          <a:lstStyle/>
          <a:p>
            <a:r>
              <a:rPr lang="en-US" dirty="0"/>
              <a:t>Do you have renter’s insurance?</a:t>
            </a:r>
          </a:p>
        </p:txBody>
      </p:sp>
    </p:spTree>
    <p:extLst>
      <p:ext uri="{BB962C8B-B14F-4D97-AF65-F5344CB8AC3E}">
        <p14:creationId xmlns:p14="http://schemas.microsoft.com/office/powerpoint/2010/main" val="267625314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161"/>
            <a:ext cx="7391400" cy="984885"/>
          </a:xfrm>
        </p:spPr>
        <p:txBody>
          <a:bodyPr/>
          <a:lstStyle/>
          <a:p>
            <a:r>
              <a:rPr lang="en-US" dirty="0"/>
              <a:t>Do not hang anything from Fire Sprinkler</a:t>
            </a: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79" y="1102217"/>
            <a:ext cx="3251200" cy="2438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49" y="3652234"/>
            <a:ext cx="3596067" cy="2658414"/>
          </a:xfrm>
          <a:prstGeom prst="rect">
            <a:avLst/>
          </a:prstGeom>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05" y="1159030"/>
            <a:ext cx="3402680" cy="232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79" y="3652234"/>
            <a:ext cx="3587204" cy="269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05584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161"/>
            <a:ext cx="7391400" cy="984885"/>
          </a:xfrm>
        </p:spPr>
        <p:txBody>
          <a:bodyPr/>
          <a:lstStyle/>
          <a:p>
            <a:r>
              <a:rPr lang="en-US" dirty="0"/>
              <a:t>UH Check – Out Procedure</a:t>
            </a:r>
            <a:br>
              <a:rPr lang="en-US" dirty="0"/>
            </a:br>
            <a:endParaRPr lang="en-US" dirty="0"/>
          </a:p>
        </p:txBody>
      </p:sp>
      <p:sp>
        <p:nvSpPr>
          <p:cNvPr id="3" name="Content Placeholder 2"/>
          <p:cNvSpPr>
            <a:spLocks noGrp="1"/>
          </p:cNvSpPr>
          <p:nvPr>
            <p:ph idx="1"/>
          </p:nvPr>
        </p:nvSpPr>
        <p:spPr>
          <a:xfrm>
            <a:off x="685800" y="1164465"/>
            <a:ext cx="7848600" cy="5107546"/>
          </a:xfrm>
        </p:spPr>
        <p:txBody>
          <a:bodyPr/>
          <a:lstStyle/>
          <a:p>
            <a:pPr lvl="0"/>
            <a:r>
              <a:rPr lang="en-US" dirty="0"/>
              <a:t>C</a:t>
            </a:r>
            <a:r>
              <a:rPr lang="en-US" cap="small" dirty="0"/>
              <a:t>heck</a:t>
            </a:r>
            <a:r>
              <a:rPr lang="en-US" dirty="0"/>
              <a:t> I</a:t>
            </a:r>
            <a:r>
              <a:rPr lang="en-US" cap="small" dirty="0"/>
              <a:t>n</a:t>
            </a:r>
            <a:r>
              <a:rPr lang="en-US" dirty="0"/>
              <a:t> </a:t>
            </a:r>
            <a:r>
              <a:rPr lang="en-US" cap="small" dirty="0"/>
              <a:t>&amp;</a:t>
            </a:r>
            <a:r>
              <a:rPr lang="en-US" dirty="0"/>
              <a:t> C</a:t>
            </a:r>
            <a:r>
              <a:rPr lang="en-US" cap="small" dirty="0"/>
              <a:t>heck</a:t>
            </a:r>
            <a:r>
              <a:rPr lang="en-US" dirty="0"/>
              <a:t> O</a:t>
            </a:r>
            <a:r>
              <a:rPr lang="en-US" cap="small" dirty="0"/>
              <a:t>ut</a:t>
            </a:r>
            <a:r>
              <a:rPr lang="en-US" dirty="0"/>
              <a:t> P</a:t>
            </a:r>
            <a:r>
              <a:rPr lang="en-US" cap="small" dirty="0"/>
              <a:t>rocedures:  </a:t>
            </a:r>
          </a:p>
          <a:p>
            <a:pPr lvl="1"/>
            <a:r>
              <a:rPr lang="en-US" b="0" dirty="0"/>
              <a:t>As soon as you receive your orders to move, deploy or separate from Navy, contact your Bldg. Mgr. or UH front desk to schedule a Pre-Inspection.</a:t>
            </a:r>
          </a:p>
          <a:p>
            <a:pPr lvl="1"/>
            <a:r>
              <a:rPr lang="en-US" b="0" dirty="0"/>
              <a:t>All inspections must be scheduled in advance </a:t>
            </a:r>
          </a:p>
          <a:p>
            <a:pPr lvl="1"/>
            <a:r>
              <a:rPr lang="en-US" b="0" dirty="0"/>
              <a:t>Room inspections must be performed by the Building Manager for any resident checking in or out ONLY within the hours of 0730 to 1530 Monday through Friday (excluding Federal holidays).  </a:t>
            </a:r>
          </a:p>
          <a:p>
            <a:pPr lvl="1"/>
            <a:r>
              <a:rPr lang="en-US" b="0" dirty="0"/>
              <a:t>All residents who are checking out must notify </a:t>
            </a:r>
            <a:r>
              <a:rPr lang="en-US" b="0" dirty="0" smtClean="0"/>
              <a:t>the </a:t>
            </a:r>
            <a:r>
              <a:rPr lang="en-US" b="0" dirty="0"/>
              <a:t>Front Desk 30 days prior to departure in order to complete room inspection.</a:t>
            </a:r>
          </a:p>
          <a:p>
            <a:pPr lvl="1"/>
            <a:r>
              <a:rPr lang="en-US" b="0" dirty="0"/>
              <a:t>  Exceptions and group check-outs must be pre-arranged with the </a:t>
            </a:r>
            <a:r>
              <a:rPr lang="en-US" b="0" dirty="0" smtClean="0"/>
              <a:t>UH </a:t>
            </a:r>
            <a:r>
              <a:rPr lang="en-US" b="0" dirty="0"/>
              <a:t>Office. </a:t>
            </a: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36</a:t>
            </a:fld>
            <a:endParaRPr lang="en-US" dirty="0"/>
          </a:p>
        </p:txBody>
      </p:sp>
    </p:spTree>
    <p:extLst>
      <p:ext uri="{BB962C8B-B14F-4D97-AF65-F5344CB8AC3E}">
        <p14:creationId xmlns:p14="http://schemas.microsoft.com/office/powerpoint/2010/main" val="91147746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Navy Gateway Inns and Suites (NGIS)</a:t>
            </a: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37</a:t>
            </a:fld>
            <a:endParaRPr lang="en-US" dirty="0"/>
          </a:p>
        </p:txBody>
      </p:sp>
      <p:sp>
        <p:nvSpPr>
          <p:cNvPr id="6" name="TextBox 5"/>
          <p:cNvSpPr txBox="1"/>
          <p:nvPr/>
        </p:nvSpPr>
        <p:spPr>
          <a:xfrm>
            <a:off x="1300766" y="5591223"/>
            <a:ext cx="7134896" cy="646331"/>
          </a:xfrm>
          <a:prstGeom prst="rect">
            <a:avLst/>
          </a:prstGeom>
          <a:noFill/>
        </p:spPr>
        <p:txBody>
          <a:bodyPr wrap="square" rtlCol="0">
            <a:spAutoFit/>
          </a:bodyPr>
          <a:lstStyle/>
          <a:p>
            <a:r>
              <a:rPr lang="en-US" dirty="0"/>
              <a:t>        NGIS is contracted to issue keys and complete check-in and check-out paperwork.</a:t>
            </a:r>
          </a:p>
        </p:txBody>
      </p:sp>
      <p:sp>
        <p:nvSpPr>
          <p:cNvPr id="3" name="Content Placeholder 2"/>
          <p:cNvSpPr>
            <a:spLocks noGrp="1"/>
          </p:cNvSpPr>
          <p:nvPr>
            <p:ph idx="1"/>
          </p:nvPr>
        </p:nvSpPr>
        <p:spPr>
          <a:xfrm>
            <a:off x="685800" y="1122947"/>
            <a:ext cx="7848600" cy="3801980"/>
          </a:xfrm>
        </p:spPr>
        <p:txBody>
          <a:bodyPr/>
          <a:lstStyle/>
          <a:p>
            <a:r>
              <a:rPr lang="en-US" dirty="0" smtClean="0"/>
              <a:t>Bangor/ Keyport/ Perch Pickerel </a:t>
            </a:r>
            <a:r>
              <a:rPr lang="en-US" dirty="0"/>
              <a:t>- </a:t>
            </a:r>
            <a:r>
              <a:rPr lang="en-US" dirty="0" smtClean="0"/>
              <a:t>(</a:t>
            </a:r>
            <a:r>
              <a:rPr lang="en-US" dirty="0"/>
              <a:t>building 2750)</a:t>
            </a:r>
          </a:p>
          <a:p>
            <a:pPr lvl="1"/>
            <a:r>
              <a:rPr lang="en-US" dirty="0"/>
              <a:t>360-930-6830</a:t>
            </a:r>
          </a:p>
          <a:p>
            <a:r>
              <a:rPr lang="en-US" dirty="0" smtClean="0"/>
              <a:t>Bremerton </a:t>
            </a:r>
            <a:r>
              <a:rPr lang="en-US" dirty="0"/>
              <a:t>– (building 865)</a:t>
            </a:r>
          </a:p>
          <a:p>
            <a:pPr lvl="1"/>
            <a:r>
              <a:rPr lang="en-US" dirty="0" smtClean="0"/>
              <a:t>360-824-3337</a:t>
            </a:r>
            <a:endParaRPr lang="en-US" dirty="0"/>
          </a:p>
          <a:p>
            <a:r>
              <a:rPr lang="en-US" dirty="0"/>
              <a:t>Naval Hospital performs their own check-in/out services.</a:t>
            </a:r>
          </a:p>
          <a:p>
            <a:pPr lvl="1"/>
            <a:r>
              <a:rPr lang="en-US" dirty="0"/>
              <a:t>360-475-4334</a:t>
            </a:r>
          </a:p>
        </p:txBody>
      </p:sp>
    </p:spTree>
    <p:extLst>
      <p:ext uri="{BB962C8B-B14F-4D97-AF65-F5344CB8AC3E}">
        <p14:creationId xmlns:p14="http://schemas.microsoft.com/office/powerpoint/2010/main" val="264904114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6" y="226060"/>
            <a:ext cx="6369813" cy="492443"/>
          </a:xfrm>
        </p:spPr>
        <p:txBody>
          <a:bodyPr/>
          <a:lstStyle/>
          <a:p>
            <a:pPr>
              <a:defRPr/>
            </a:pPr>
            <a:r>
              <a:rPr lang="en-US" dirty="0">
                <a:effectLst/>
              </a:rPr>
              <a:t>Resident Advisor (RA) Program  </a:t>
            </a:r>
          </a:p>
        </p:txBody>
      </p:sp>
      <p:sp>
        <p:nvSpPr>
          <p:cNvPr id="4099" name="Content Placeholder 2"/>
          <p:cNvSpPr>
            <a:spLocks noGrp="1"/>
          </p:cNvSpPr>
          <p:nvPr>
            <p:ph idx="1"/>
          </p:nvPr>
        </p:nvSpPr>
        <p:spPr>
          <a:xfrm>
            <a:off x="762000" y="1036441"/>
            <a:ext cx="7848600" cy="5172075"/>
          </a:xfrm>
        </p:spPr>
        <p:txBody>
          <a:bodyPr/>
          <a:lstStyle/>
          <a:p>
            <a:pPr>
              <a:buClr>
                <a:srgbClr val="000066"/>
              </a:buClr>
            </a:pPr>
            <a:r>
              <a:rPr lang="en-US" dirty="0"/>
              <a:t>UH RA Program provides you with senior leadership in the barracks during the evenings, weekends and holidays</a:t>
            </a:r>
          </a:p>
          <a:p>
            <a:pPr marL="457200" lvl="1" indent="0">
              <a:buClr>
                <a:srgbClr val="000066"/>
              </a:buClr>
              <a:buNone/>
            </a:pPr>
            <a:endParaRPr lang="en-US" sz="500" dirty="0"/>
          </a:p>
          <a:p>
            <a:pPr>
              <a:buClr>
                <a:srgbClr val="000066"/>
              </a:buClr>
            </a:pPr>
            <a:r>
              <a:rPr lang="en-US" dirty="0"/>
              <a:t>RAs are responsible for: </a:t>
            </a:r>
          </a:p>
          <a:p>
            <a:pPr lvl="1">
              <a:buClr>
                <a:srgbClr val="000066"/>
              </a:buClr>
              <a:buFont typeface="Arial" panose="020B0604020202020204" pitchFamily="34" charset="0"/>
              <a:buChar char="−"/>
            </a:pPr>
            <a:r>
              <a:rPr lang="en-US" dirty="0"/>
              <a:t> Serving as your mentor and counselor</a:t>
            </a:r>
          </a:p>
          <a:p>
            <a:pPr lvl="1">
              <a:buClr>
                <a:srgbClr val="000066"/>
              </a:buClr>
              <a:buFont typeface="Arial" panose="020B0604020202020204" pitchFamily="34" charset="0"/>
              <a:buChar char="−"/>
            </a:pPr>
            <a:r>
              <a:rPr lang="en-US" dirty="0"/>
              <a:t> Enforcing  local policies </a:t>
            </a:r>
          </a:p>
          <a:p>
            <a:pPr lvl="1">
              <a:buClr>
                <a:srgbClr val="000066"/>
              </a:buClr>
              <a:buFont typeface="Arial" panose="020B0604020202020204" pitchFamily="34" charset="0"/>
              <a:buChar char="−"/>
            </a:pPr>
            <a:r>
              <a:rPr lang="en-US" dirty="0"/>
              <a:t> Conducting Resident meetings to discuss concerns or issues &amp; serve as liaison with UH management</a:t>
            </a:r>
          </a:p>
          <a:p>
            <a:pPr lvl="1">
              <a:buClr>
                <a:srgbClr val="000066"/>
              </a:buClr>
              <a:buFont typeface="Arial" panose="020B0604020202020204" pitchFamily="34" charset="0"/>
              <a:buChar char="−"/>
            </a:pPr>
            <a:r>
              <a:rPr lang="en-US" dirty="0"/>
              <a:t> Coordinating room inspections with Building Managers and Commands </a:t>
            </a:r>
          </a:p>
          <a:p>
            <a:endParaRPr lang="en-US" sz="1000" dirty="0"/>
          </a:p>
          <a:p>
            <a:pPr lvl="1"/>
            <a:endParaRPr lang="en-US" sz="1600" dirty="0"/>
          </a:p>
          <a:p>
            <a:endParaRPr lang="en-US" dirty="0"/>
          </a:p>
          <a:p>
            <a:pPr lvl="1"/>
            <a:endParaRPr 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94" y="173420"/>
            <a:ext cx="1841393" cy="70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 action="ppaction://noaction"/>
          </p:cNvPr>
          <p:cNvSpPr/>
          <p:nvPr/>
        </p:nvSpPr>
        <p:spPr bwMode="auto">
          <a:xfrm>
            <a:off x="7696200" y="173420"/>
            <a:ext cx="1295400" cy="588580"/>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38</a:t>
            </a:fld>
            <a:endParaRPr lang="en-US" dirty="0"/>
          </a:p>
        </p:txBody>
      </p:sp>
    </p:spTree>
    <p:extLst>
      <p:ext uri="{BB962C8B-B14F-4D97-AF65-F5344CB8AC3E}">
        <p14:creationId xmlns:p14="http://schemas.microsoft.com/office/powerpoint/2010/main" val="304328329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97"/>
            <a:ext cx="9143999" cy="923330"/>
          </a:xfrm>
        </p:spPr>
        <p:txBody>
          <a:bodyPr/>
          <a:lstStyle/>
          <a:p>
            <a:r>
              <a:rPr lang="en-US" sz="3000" dirty="0"/>
              <a:t>UH Residents’ Role in Sexual Assault </a:t>
            </a:r>
            <a:br>
              <a:rPr lang="en-US" sz="3000" dirty="0"/>
            </a:br>
            <a:r>
              <a:rPr lang="en-US" sz="3000" dirty="0"/>
              <a:t>Prevention &amp; Response (SAPR)</a:t>
            </a:r>
          </a:p>
        </p:txBody>
      </p:sp>
      <p:sp>
        <p:nvSpPr>
          <p:cNvPr id="3" name="Content Placeholder 2"/>
          <p:cNvSpPr>
            <a:spLocks noGrp="1"/>
          </p:cNvSpPr>
          <p:nvPr>
            <p:ph idx="1"/>
          </p:nvPr>
        </p:nvSpPr>
        <p:spPr>
          <a:xfrm>
            <a:off x="587828" y="1122805"/>
            <a:ext cx="8037188" cy="5426276"/>
          </a:xfrm>
        </p:spPr>
        <p:txBody>
          <a:bodyPr/>
          <a:lstStyle/>
          <a:p>
            <a:pPr>
              <a:buClr>
                <a:srgbClr val="000066"/>
              </a:buClr>
              <a:defRPr/>
            </a:pPr>
            <a:r>
              <a:rPr lang="en-US" dirty="0"/>
              <a:t>As per the SAPR Training received at your Command Indoctrination, all Sailors have the power to prevent &amp; respond to sexual assault:</a:t>
            </a:r>
          </a:p>
          <a:p>
            <a:pPr lvl="1">
              <a:buClr>
                <a:srgbClr val="000066"/>
              </a:buClr>
              <a:buFont typeface="Arial" panose="020B0604020202020204" pitchFamily="34" charset="0"/>
              <a:buChar char="−"/>
              <a:defRPr/>
            </a:pPr>
            <a:r>
              <a:rPr lang="en-US" b="0" dirty="0"/>
              <a:t> Utilize Bystander Intervention Strategies</a:t>
            </a:r>
          </a:p>
          <a:p>
            <a:pPr lvl="1">
              <a:buClr>
                <a:srgbClr val="000066"/>
              </a:buClr>
              <a:buFont typeface="Arial" panose="020B0604020202020204" pitchFamily="34" charset="0"/>
              <a:buChar char="−"/>
              <a:defRPr/>
            </a:pPr>
            <a:r>
              <a:rPr lang="en-US" b="0" dirty="0"/>
              <a:t> Reduce your own Risk</a:t>
            </a:r>
          </a:p>
          <a:p>
            <a:pPr lvl="1">
              <a:buClr>
                <a:srgbClr val="000066"/>
              </a:buClr>
              <a:buFont typeface="Arial" panose="020B0604020202020204" pitchFamily="34" charset="0"/>
              <a:buChar char="−"/>
            </a:pPr>
            <a:r>
              <a:rPr lang="en-US" b="0" dirty="0"/>
              <a:t> Report any safety and security issues to security immediately    (ex. potential situation where you do not feel safe intervening),  and inform UH Staff. </a:t>
            </a:r>
          </a:p>
          <a:p>
            <a:pPr marL="463550" lvl="1" indent="-342900">
              <a:buClr>
                <a:srgbClr val="000066"/>
              </a:buClr>
              <a:buFont typeface="Arial" panose="020B0604020202020204" pitchFamily="34" charset="0"/>
              <a:buChar char="•"/>
            </a:pPr>
            <a:r>
              <a:rPr lang="en-US" sz="2400" dirty="0"/>
              <a:t>For  more information or assistance:</a:t>
            </a:r>
          </a:p>
          <a:p>
            <a:pPr lvl="1">
              <a:buClr>
                <a:srgbClr val="000066"/>
              </a:buClr>
              <a:buFont typeface="Arial" panose="020B0604020202020204" pitchFamily="34" charset="0"/>
              <a:buChar char="−"/>
              <a:defRPr/>
            </a:pPr>
            <a:r>
              <a:rPr lang="en-US" b="0" dirty="0"/>
              <a:t> DoD Safe Helpline: Call 1.877.995.5247, go to www.safehelpline.org, or text 55-247 (inside the U.S.) or 001-202-470-5546 (outside the U.S.)</a:t>
            </a:r>
          </a:p>
          <a:p>
            <a:pPr lvl="1">
              <a:buClr>
                <a:srgbClr val="000066"/>
              </a:buClr>
              <a:buFont typeface="Arial" panose="020B0604020202020204" pitchFamily="34" charset="0"/>
              <a:buChar char="−"/>
              <a:defRPr/>
            </a:pPr>
            <a:r>
              <a:rPr lang="en-US" b="0" dirty="0"/>
              <a:t> Installation 24/7 SAPR Response Number</a:t>
            </a:r>
            <a:r>
              <a:rPr lang="en-US" b="0"/>
              <a:t>:  </a:t>
            </a:r>
            <a:r>
              <a:rPr lang="en-US" b="0">
                <a:solidFill>
                  <a:srgbClr val="FF0000"/>
                </a:solidFill>
              </a:rPr>
              <a:t>360-340-7037</a:t>
            </a:r>
            <a:endParaRPr lang="en-US" b="0" dirty="0">
              <a:solidFill>
                <a:srgbClr val="FF0000"/>
              </a:solidFill>
            </a:endParaRPr>
          </a:p>
          <a:p>
            <a:pPr marL="742950" lvl="2" indent="-342900">
              <a:buClr>
                <a:srgbClr val="000066"/>
              </a:buClr>
              <a:buFont typeface="Arial" panose="020B0604020202020204" pitchFamily="34" charset="0"/>
              <a:buChar char="•"/>
            </a:pPr>
            <a:endParaRPr lang="en-US" sz="2000" b="0" dirty="0"/>
          </a:p>
          <a:p>
            <a:pPr>
              <a:buFont typeface="Wingdings" pitchFamily="2" charset="2"/>
              <a:buChar char="§"/>
            </a:pPr>
            <a:endParaRPr lang="en-US" b="0" dirty="0"/>
          </a:p>
        </p:txBody>
      </p:sp>
      <p:sp>
        <p:nvSpPr>
          <p:cNvPr id="4" name="Slide Number Placeholder 3"/>
          <p:cNvSpPr>
            <a:spLocks noGrp="1"/>
          </p:cNvSpPr>
          <p:nvPr>
            <p:ph type="sldNum" sz="quarter" idx="11"/>
          </p:nvPr>
        </p:nvSpPr>
        <p:spPr/>
        <p:txBody>
          <a:bodyPr/>
          <a:lstStyle/>
          <a:p>
            <a:pPr>
              <a:defRPr/>
            </a:pPr>
            <a:fld id="{222D67C5-1D39-42B2-98B5-EA477DA36282}" type="slidenum">
              <a:rPr lang="en-US" smtClean="0"/>
              <a:pPr>
                <a:defRPr/>
              </a:pPr>
              <a:t>39</a:t>
            </a:fld>
            <a:endParaRPr lang="en-US" dirty="0"/>
          </a:p>
        </p:txBody>
      </p:sp>
    </p:spTree>
    <p:extLst>
      <p:ext uri="{BB962C8B-B14F-4D97-AF65-F5344CB8AC3E}">
        <p14:creationId xmlns:p14="http://schemas.microsoft.com/office/powerpoint/2010/main" val="103976437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9DD8-C2B4-4D04-AD7B-B4F3AA2A90C6}"/>
              </a:ext>
            </a:extLst>
          </p:cNvPr>
          <p:cNvSpPr>
            <a:spLocks noGrp="1"/>
          </p:cNvSpPr>
          <p:nvPr>
            <p:ph type="title"/>
          </p:nvPr>
        </p:nvSpPr>
        <p:spPr>
          <a:xfrm>
            <a:off x="990600" y="226060"/>
            <a:ext cx="7391400" cy="492443"/>
          </a:xfrm>
        </p:spPr>
        <p:txBody>
          <a:bodyPr/>
          <a:lstStyle/>
          <a:p>
            <a:r>
              <a:rPr lang="en-US" dirty="0"/>
              <a:t>Emergency Management</a:t>
            </a:r>
          </a:p>
        </p:txBody>
      </p:sp>
      <p:sp>
        <p:nvSpPr>
          <p:cNvPr id="3" name="Content Placeholder 2">
            <a:extLst>
              <a:ext uri="{FF2B5EF4-FFF2-40B4-BE49-F238E27FC236}">
                <a16:creationId xmlns:a16="http://schemas.microsoft.com/office/drawing/2014/main" id="{95B31250-ED43-4E96-AB04-738FD9C4E8D1}"/>
              </a:ext>
            </a:extLst>
          </p:cNvPr>
          <p:cNvSpPr>
            <a:spLocks noGrp="1"/>
          </p:cNvSpPr>
          <p:nvPr>
            <p:ph idx="1"/>
          </p:nvPr>
        </p:nvSpPr>
        <p:spPr/>
        <p:txBody>
          <a:bodyPr/>
          <a:lstStyle/>
          <a:p>
            <a:r>
              <a:rPr lang="en-US" dirty="0"/>
              <a:t>Know your evacuation route / </a:t>
            </a:r>
            <a:r>
              <a:rPr lang="en-US"/>
              <a:t>muster location</a:t>
            </a:r>
            <a:endParaRPr lang="en-US" dirty="0"/>
          </a:p>
          <a:p>
            <a:r>
              <a:rPr lang="en-US" dirty="0"/>
              <a:t>If you hear a fire alarm, evacuate the building – even if you know it is a drill and bring your roommate and neighbors – we train like we fight even in UH!</a:t>
            </a:r>
          </a:p>
          <a:p>
            <a:r>
              <a:rPr lang="en-US" dirty="0"/>
              <a:t>If you have questions about how UH responds to various emergencies, visit your UH Complex Manager – they are happy to discuss the UH Emergency Action Plan.</a:t>
            </a:r>
          </a:p>
        </p:txBody>
      </p:sp>
      <p:sp>
        <p:nvSpPr>
          <p:cNvPr id="4" name="Slide Number Placeholder 3">
            <a:extLst>
              <a:ext uri="{FF2B5EF4-FFF2-40B4-BE49-F238E27FC236}">
                <a16:creationId xmlns:a16="http://schemas.microsoft.com/office/drawing/2014/main" id="{66EA1D5F-013F-4F4B-B62D-446DAF44A4A1}"/>
              </a:ext>
            </a:extLst>
          </p:cNvPr>
          <p:cNvSpPr>
            <a:spLocks noGrp="1"/>
          </p:cNvSpPr>
          <p:nvPr>
            <p:ph type="sldNum" sz="quarter" idx="11"/>
          </p:nvPr>
        </p:nvSpPr>
        <p:spPr/>
        <p:txBody>
          <a:bodyPr/>
          <a:lstStyle/>
          <a:p>
            <a:pPr>
              <a:defRPr/>
            </a:pPr>
            <a:fld id="{59ECC700-23C7-4DCD-B15A-351B5ADD5C68}" type="slidenum">
              <a:rPr lang="en-US" smtClean="0"/>
              <a:pPr>
                <a:defRPr/>
              </a:pPr>
              <a:t>4</a:t>
            </a:fld>
            <a:endParaRPr lang="en-US" dirty="0"/>
          </a:p>
        </p:txBody>
      </p:sp>
    </p:spTree>
    <p:extLst>
      <p:ext uri="{BB962C8B-B14F-4D97-AF65-F5344CB8AC3E}">
        <p14:creationId xmlns:p14="http://schemas.microsoft.com/office/powerpoint/2010/main" val="253579110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1430119" y="209390"/>
            <a:ext cx="7413625" cy="492443"/>
          </a:xfrm>
        </p:spPr>
        <p:txBody>
          <a:bodyPr/>
          <a:lstStyle/>
          <a:p>
            <a:pPr>
              <a:defRPr/>
            </a:pPr>
            <a:r>
              <a:rPr lang="en-US" dirty="0"/>
              <a:t>SAPR - Bystander Intervention </a:t>
            </a:r>
            <a:endParaRPr lang="en-US" cap="small" dirty="0"/>
          </a:p>
        </p:txBody>
      </p:sp>
      <p:sp>
        <p:nvSpPr>
          <p:cNvPr id="29699" name="Content Placeholder 3"/>
          <p:cNvSpPr>
            <a:spLocks noGrp="1"/>
          </p:cNvSpPr>
          <p:nvPr>
            <p:ph idx="1"/>
          </p:nvPr>
        </p:nvSpPr>
        <p:spPr>
          <a:xfrm>
            <a:off x="508687" y="1064372"/>
            <a:ext cx="8153400" cy="5102679"/>
          </a:xfrm>
        </p:spPr>
        <p:txBody>
          <a:bodyPr/>
          <a:lstStyle/>
          <a:p>
            <a:pPr>
              <a:buClr>
                <a:srgbClr val="000066"/>
              </a:buClr>
              <a:buFont typeface="Arial" pitchFamily="34" charset="0"/>
              <a:buChar char="•"/>
            </a:pPr>
            <a:r>
              <a:rPr lang="en-US" dirty="0"/>
              <a:t>Be an active bystander: intervene if you witness a situation that could lead to sexual assault</a:t>
            </a:r>
          </a:p>
          <a:p>
            <a:pPr lvl="1">
              <a:buClr>
                <a:srgbClr val="000066"/>
              </a:buClr>
              <a:buFont typeface="Arial" panose="020B0604020202020204" pitchFamily="34" charset="0"/>
              <a:buChar char="–"/>
            </a:pPr>
            <a:r>
              <a:rPr lang="en-US" b="0" u="sng" dirty="0"/>
              <a:t> Direct Intervention</a:t>
            </a:r>
            <a:r>
              <a:rPr lang="en-US" b="0" dirty="0"/>
              <a:t>: Directly speak with the person about possibly violating the law and codes of conduct, or ask if everything is okay.</a:t>
            </a:r>
          </a:p>
          <a:p>
            <a:pPr lvl="1">
              <a:buClr>
                <a:srgbClr val="000066"/>
              </a:buClr>
              <a:buFont typeface="Arial" panose="020B0604020202020204" pitchFamily="34" charset="0"/>
              <a:buChar char="–"/>
            </a:pPr>
            <a:r>
              <a:rPr lang="en-US" b="0" u="sng" dirty="0"/>
              <a:t> Indirect Intervention</a:t>
            </a:r>
            <a:r>
              <a:rPr lang="en-US" b="0" dirty="0"/>
              <a:t>: Ask a friend or authority figure to intervene.</a:t>
            </a:r>
          </a:p>
          <a:p>
            <a:pPr lvl="1">
              <a:buClr>
                <a:srgbClr val="000066"/>
              </a:buClr>
              <a:buFont typeface="Arial" panose="020B0604020202020204" pitchFamily="34" charset="0"/>
              <a:buChar char="–"/>
            </a:pPr>
            <a:r>
              <a:rPr lang="en-US" b="0" u="sng" dirty="0"/>
              <a:t> Distraction</a:t>
            </a:r>
            <a:r>
              <a:rPr lang="en-US" b="0" dirty="0"/>
              <a:t>: Create a distraction or diversion to remove someone from a risky situation. </a:t>
            </a:r>
          </a:p>
          <a:p>
            <a:pPr lvl="1">
              <a:buClr>
                <a:srgbClr val="000066"/>
              </a:buClr>
              <a:buFont typeface="Arial" panose="020B0604020202020204" pitchFamily="34" charset="0"/>
              <a:buChar char="–"/>
            </a:pPr>
            <a:r>
              <a:rPr lang="en-US" b="0" u="sng" dirty="0"/>
              <a:t> Separation</a:t>
            </a:r>
            <a:r>
              <a:rPr lang="en-US" b="0" dirty="0"/>
              <a:t>: Step in and separate the two people. Let them know your concerns and reasons for intervening. </a:t>
            </a:r>
          </a:p>
          <a:p>
            <a:pPr lvl="1">
              <a:buClr>
                <a:srgbClr val="000066"/>
              </a:buClr>
              <a:buFont typeface="Arial" panose="020B0604020202020204" pitchFamily="34" charset="0"/>
              <a:buChar char="–"/>
            </a:pPr>
            <a:r>
              <a:rPr lang="en-US" b="0" dirty="0"/>
              <a:t> Contact security if you can not intervene or do not feel safe intervening. </a:t>
            </a:r>
          </a:p>
          <a:p>
            <a:pPr lvl="1">
              <a:buClr>
                <a:srgbClr val="000066"/>
              </a:buClr>
              <a:buFont typeface="Arial" panose="020B0604020202020204" pitchFamily="34" charset="0"/>
              <a:buChar char="–"/>
            </a:pPr>
            <a:r>
              <a:rPr lang="en-US" b="0" dirty="0"/>
              <a:t> Report all improper conduct to security immediately. </a:t>
            </a:r>
          </a:p>
          <a:p>
            <a:pPr lvl="1">
              <a:buFont typeface="Wingdings" pitchFamily="2" charset="2"/>
              <a:buChar char="§"/>
            </a:pPr>
            <a:endParaRPr lang="en-US" sz="2200" dirty="0"/>
          </a:p>
          <a:p>
            <a:endParaRPr lang="en-US" sz="2200" dirty="0"/>
          </a:p>
        </p:txBody>
      </p:sp>
      <p:sp>
        <p:nvSpPr>
          <p:cNvPr id="2" name="Slide Number Placeholder 1"/>
          <p:cNvSpPr>
            <a:spLocks noGrp="1"/>
          </p:cNvSpPr>
          <p:nvPr>
            <p:ph type="sldNum" sz="quarter" idx="11"/>
          </p:nvPr>
        </p:nvSpPr>
        <p:spPr/>
        <p:txBody>
          <a:bodyPr/>
          <a:lstStyle/>
          <a:p>
            <a:pPr>
              <a:defRPr/>
            </a:pPr>
            <a:fld id="{59ECC700-23C7-4DCD-B15A-351B5ADD5C68}" type="slidenum">
              <a:rPr lang="en-US" smtClean="0"/>
              <a:pPr>
                <a:defRPr/>
              </a:pPr>
              <a:t>40</a:t>
            </a:fld>
            <a:endParaRPr lang="en-US" dirty="0"/>
          </a:p>
        </p:txBody>
      </p:sp>
    </p:spTree>
    <p:extLst>
      <p:ext uri="{BB962C8B-B14F-4D97-AF65-F5344CB8AC3E}">
        <p14:creationId xmlns:p14="http://schemas.microsoft.com/office/powerpoint/2010/main" val="254485736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SAPR - Reduce Your Risk  </a:t>
            </a:r>
          </a:p>
        </p:txBody>
      </p:sp>
      <p:sp>
        <p:nvSpPr>
          <p:cNvPr id="3" name="Content Placeholder 2"/>
          <p:cNvSpPr>
            <a:spLocks noGrp="1"/>
          </p:cNvSpPr>
          <p:nvPr>
            <p:ph idx="1"/>
          </p:nvPr>
        </p:nvSpPr>
        <p:spPr>
          <a:xfrm>
            <a:off x="538843" y="1276350"/>
            <a:ext cx="8292105" cy="5200650"/>
          </a:xfrm>
        </p:spPr>
        <p:txBody>
          <a:bodyPr/>
          <a:lstStyle/>
          <a:p>
            <a:pPr>
              <a:buClr>
                <a:srgbClr val="000066"/>
              </a:buClr>
              <a:buFont typeface="Arial" pitchFamily="34" charset="0"/>
              <a:buChar char="•"/>
            </a:pPr>
            <a:r>
              <a:rPr lang="en-US" sz="2600" dirty="0"/>
              <a:t>Trust your instincts and be yourself </a:t>
            </a:r>
          </a:p>
          <a:p>
            <a:pPr lvl="0">
              <a:buClr>
                <a:srgbClr val="000066"/>
              </a:buClr>
              <a:buFont typeface="Arial" pitchFamily="34" charset="0"/>
              <a:buChar char="•"/>
            </a:pPr>
            <a:r>
              <a:rPr lang="en-US" sz="2600" dirty="0"/>
              <a:t>Stick with your friends and watch out for each other</a:t>
            </a:r>
          </a:p>
          <a:p>
            <a:pPr>
              <a:buClr>
                <a:srgbClr val="000066"/>
              </a:buClr>
              <a:buFont typeface="Arial" pitchFamily="34" charset="0"/>
              <a:buChar char="•"/>
            </a:pPr>
            <a:r>
              <a:rPr lang="en-US" sz="2600" dirty="0"/>
              <a:t>Use your cell phone as a tool</a:t>
            </a:r>
          </a:p>
          <a:p>
            <a:pPr>
              <a:buClr>
                <a:srgbClr val="000066"/>
              </a:buClr>
              <a:buFont typeface="Arial" pitchFamily="34" charset="0"/>
              <a:buChar char="•"/>
            </a:pPr>
            <a:r>
              <a:rPr lang="en-US" sz="2600" dirty="0"/>
              <a:t>Communicate clearly about limits</a:t>
            </a:r>
          </a:p>
          <a:p>
            <a:pPr>
              <a:buClr>
                <a:srgbClr val="000066"/>
              </a:buClr>
              <a:buFont typeface="Arial" pitchFamily="34" charset="0"/>
              <a:buChar char="•"/>
            </a:pPr>
            <a:r>
              <a:rPr lang="en-US" sz="2600" dirty="0"/>
              <a:t>Don’t be afraid to hurt someone’s feelings, leave a situation if you feel uncomfortable or unsafe</a:t>
            </a:r>
          </a:p>
          <a:p>
            <a:pPr>
              <a:buClr>
                <a:srgbClr val="000066"/>
              </a:buClr>
              <a:buFont typeface="Arial" pitchFamily="34" charset="0"/>
              <a:buChar char="•"/>
            </a:pPr>
            <a:r>
              <a:rPr lang="en-US" sz="2600" dirty="0"/>
              <a:t>Contact Security if you feel threatened</a:t>
            </a:r>
          </a:p>
          <a:p>
            <a:pPr>
              <a:buClr>
                <a:srgbClr val="000066"/>
              </a:buClr>
              <a:buFont typeface="Wingdings" pitchFamily="2" charset="2"/>
              <a:buChar char="ü"/>
            </a:pPr>
            <a:endParaRPr lang="en-US" sz="2800" dirty="0"/>
          </a:p>
          <a:p>
            <a:pPr>
              <a:buClr>
                <a:srgbClr val="000066"/>
              </a:buClr>
              <a:buFont typeface="Wingdings" pitchFamily="2" charset="2"/>
              <a:buChar char="ü"/>
            </a:pPr>
            <a:endParaRPr lang="en-US" sz="2800" dirty="0"/>
          </a:p>
          <a:p>
            <a:pPr lvl="0">
              <a:buClr>
                <a:srgbClr val="000066"/>
              </a:buClr>
              <a:buFont typeface="Wingdings" pitchFamily="2" charset="2"/>
              <a:buChar char="ü"/>
            </a:pPr>
            <a:endParaRPr lang="en-US" sz="2000" b="0" dirty="0"/>
          </a:p>
        </p:txBody>
      </p:sp>
      <p:sp>
        <p:nvSpPr>
          <p:cNvPr id="4" name="Slide Number Placeholder 3"/>
          <p:cNvSpPr>
            <a:spLocks noGrp="1"/>
          </p:cNvSpPr>
          <p:nvPr>
            <p:ph type="sldNum" sz="quarter" idx="11"/>
          </p:nvPr>
        </p:nvSpPr>
        <p:spPr/>
        <p:txBody>
          <a:bodyPr/>
          <a:lstStyle/>
          <a:p>
            <a:pPr>
              <a:defRPr/>
            </a:pPr>
            <a:fld id="{222D67C5-1D39-42B2-98B5-EA477DA36282}" type="slidenum">
              <a:rPr lang="en-US" smtClean="0"/>
              <a:pPr>
                <a:defRPr/>
              </a:pPr>
              <a:t>41</a:t>
            </a:fld>
            <a:endParaRPr lang="en-US" dirty="0"/>
          </a:p>
        </p:txBody>
      </p:sp>
    </p:spTree>
    <p:extLst>
      <p:ext uri="{BB962C8B-B14F-4D97-AF65-F5344CB8AC3E}">
        <p14:creationId xmlns:p14="http://schemas.microsoft.com/office/powerpoint/2010/main" val="80745467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UH Offices</a:t>
            </a:r>
          </a:p>
        </p:txBody>
      </p:sp>
      <p:sp>
        <p:nvSpPr>
          <p:cNvPr id="3" name="Content Placeholder 2"/>
          <p:cNvSpPr>
            <a:spLocks noGrp="1"/>
          </p:cNvSpPr>
          <p:nvPr>
            <p:ph idx="1"/>
          </p:nvPr>
        </p:nvSpPr>
        <p:spPr/>
        <p:txBody>
          <a:bodyPr/>
          <a:lstStyle/>
          <a:p>
            <a:r>
              <a:rPr lang="en-US" dirty="0"/>
              <a:t>Bangor / </a:t>
            </a:r>
            <a:r>
              <a:rPr lang="en-US" dirty="0" smtClean="0"/>
              <a:t>front </a:t>
            </a:r>
            <a:r>
              <a:rPr lang="en-US" dirty="0"/>
              <a:t>desk </a:t>
            </a:r>
          </a:p>
          <a:p>
            <a:pPr lvl="1"/>
            <a:r>
              <a:rPr lang="en-US" dirty="0"/>
              <a:t> </a:t>
            </a:r>
            <a:r>
              <a:rPr lang="en-US" dirty="0" smtClean="0"/>
              <a:t>360-396-4046 - Building </a:t>
            </a:r>
            <a:r>
              <a:rPr lang="en-US" dirty="0"/>
              <a:t>2300 </a:t>
            </a:r>
            <a:r>
              <a:rPr lang="en-US" dirty="0" smtClean="0"/>
              <a:t>Bangor</a:t>
            </a:r>
            <a:endParaRPr lang="en-US" dirty="0"/>
          </a:p>
          <a:p>
            <a:r>
              <a:rPr lang="en-US" dirty="0"/>
              <a:t>Bremerton front desk</a:t>
            </a:r>
          </a:p>
          <a:p>
            <a:pPr lvl="1"/>
            <a:r>
              <a:rPr lang="en-US" dirty="0" smtClean="0"/>
              <a:t>360-476-2377 - Building </a:t>
            </a:r>
            <a:r>
              <a:rPr lang="en-US" dirty="0"/>
              <a:t>1001 Bremerton</a:t>
            </a:r>
          </a:p>
          <a:p>
            <a:r>
              <a:rPr lang="en-US" dirty="0"/>
              <a:t>Naval Hospital front desk</a:t>
            </a:r>
          </a:p>
          <a:p>
            <a:pPr lvl="1"/>
            <a:r>
              <a:rPr lang="en-US" dirty="0"/>
              <a:t>360-475-4334</a:t>
            </a:r>
          </a:p>
          <a:p>
            <a:pPr lvl="1"/>
            <a:r>
              <a:rPr lang="en-US" dirty="0"/>
              <a:t>Building HP05 Naval </a:t>
            </a:r>
            <a:r>
              <a:rPr lang="en-US" dirty="0" smtClean="0"/>
              <a:t>Hospital</a:t>
            </a:r>
          </a:p>
          <a:p>
            <a:r>
              <a:rPr lang="en-US" dirty="0" smtClean="0"/>
              <a:t>Keyport / Perch-Pickerel </a:t>
            </a:r>
            <a:r>
              <a:rPr lang="en-US" dirty="0"/>
              <a:t>front desk</a:t>
            </a:r>
          </a:p>
          <a:p>
            <a:pPr lvl="1"/>
            <a:r>
              <a:rPr lang="en-US" dirty="0" smtClean="0"/>
              <a:t>360-315-7679 - Building 3147 Pickerel</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42</a:t>
            </a:fld>
            <a:endParaRPr lang="en-US" dirty="0"/>
          </a:p>
        </p:txBody>
      </p:sp>
    </p:spTree>
    <p:extLst>
      <p:ext uri="{BB962C8B-B14F-4D97-AF65-F5344CB8AC3E}">
        <p14:creationId xmlns:p14="http://schemas.microsoft.com/office/powerpoint/2010/main" val="381623967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230355" y="3752272"/>
            <a:ext cx="8534400" cy="1015663"/>
          </a:xfrm>
          <a:ln>
            <a:noFill/>
          </a:ln>
        </p:spPr>
        <p:txBody>
          <a:bodyPr/>
          <a:lstStyle/>
          <a:p>
            <a:pPr>
              <a:defRPr/>
            </a:pPr>
            <a:r>
              <a:rPr lang="en-US" sz="4000" i="0" dirty="0">
                <a:effectLst/>
              </a:rPr>
              <a:t>Questions?  </a:t>
            </a:r>
            <a:r>
              <a:rPr lang="en-US" sz="2600" i="0" dirty="0">
                <a:effectLst/>
              </a:rPr>
              <a:t/>
            </a:r>
            <a:br>
              <a:rPr lang="en-US" sz="2600" i="0" dirty="0">
                <a:effectLst/>
              </a:rPr>
            </a:br>
            <a:endParaRPr lang="en-US" sz="2600" i="0" dirty="0">
              <a:effectLst/>
            </a:endParaRPr>
          </a:p>
        </p:txBody>
      </p:sp>
      <p:sp>
        <p:nvSpPr>
          <p:cNvPr id="2" name="TextBox 1"/>
          <p:cNvSpPr txBox="1"/>
          <p:nvPr/>
        </p:nvSpPr>
        <p:spPr>
          <a:xfrm>
            <a:off x="1138989" y="1106905"/>
            <a:ext cx="7443537" cy="1754326"/>
          </a:xfrm>
          <a:prstGeom prst="rect">
            <a:avLst/>
          </a:prstGeom>
          <a:noFill/>
        </p:spPr>
        <p:txBody>
          <a:bodyPr wrap="square" rtlCol="0">
            <a:spAutoFit/>
          </a:bodyPr>
          <a:lstStyle/>
          <a:p>
            <a:pPr algn="ctr"/>
            <a:r>
              <a:rPr lang="en-US" sz="2400" dirty="0">
                <a:solidFill>
                  <a:srgbClr val="000066"/>
                </a:solidFill>
                <a:latin typeface="+mn-lt"/>
                <a:cs typeface="+mn-cs"/>
              </a:rPr>
              <a:t>CIS – Continuous Improvement Survey</a:t>
            </a:r>
          </a:p>
          <a:p>
            <a:pPr algn="ctr"/>
            <a:endParaRPr lang="en-US" sz="2400" dirty="0">
              <a:solidFill>
                <a:srgbClr val="000066"/>
              </a:solidFill>
              <a:latin typeface="+mn-lt"/>
              <a:cs typeface="+mn-cs"/>
            </a:endParaRPr>
          </a:p>
          <a:p>
            <a:pPr algn="ctr"/>
            <a:r>
              <a:rPr lang="en-US" sz="2400" dirty="0">
                <a:solidFill>
                  <a:srgbClr val="000066"/>
                </a:solidFill>
                <a:latin typeface="+mn-lt"/>
                <a:cs typeface="+mn-cs"/>
              </a:rPr>
              <a:t>https://www.surveymonkey.com/r/99PGGY7</a:t>
            </a:r>
          </a:p>
          <a:p>
            <a:pPr algn="ctr"/>
            <a:endParaRPr lang="en-US" dirty="0"/>
          </a:p>
          <a:p>
            <a:pPr algn="ctr"/>
            <a:endParaRPr lang="en-US" dirty="0"/>
          </a:p>
        </p:txBody>
      </p:sp>
      <p:sp>
        <p:nvSpPr>
          <p:cNvPr id="3" name="TextBox 2"/>
          <p:cNvSpPr txBox="1"/>
          <p:nvPr/>
        </p:nvSpPr>
        <p:spPr>
          <a:xfrm>
            <a:off x="1283368" y="352926"/>
            <a:ext cx="7411452" cy="584775"/>
          </a:xfrm>
          <a:prstGeom prst="rect">
            <a:avLst/>
          </a:prstGeom>
          <a:noFill/>
        </p:spPr>
        <p:txBody>
          <a:bodyPr wrap="square" rtlCol="0">
            <a:spAutoFit/>
          </a:bodyPr>
          <a:lstStyle/>
          <a:p>
            <a:pPr algn="ctr" eaLnBrk="0" hangingPunct="0"/>
            <a:r>
              <a:rPr lang="en-US" sz="3200" dirty="0">
                <a:solidFill>
                  <a:srgbClr val="000066"/>
                </a:solidFill>
                <a:effectLst>
                  <a:outerShdw blurRad="38100" dist="38100" dir="2700000" algn="tl">
                    <a:srgbClr val="C0C0C0"/>
                  </a:outerShdw>
                </a:effectLst>
                <a:latin typeface="+mj-lt"/>
                <a:ea typeface="+mj-ea"/>
                <a:cs typeface="+mj-cs"/>
              </a:rPr>
              <a:t>Your Opinion Counts</a:t>
            </a:r>
          </a:p>
        </p:txBody>
      </p:sp>
    </p:spTree>
    <p:extLst>
      <p:ext uri="{BB962C8B-B14F-4D97-AF65-F5344CB8AC3E}">
        <p14:creationId xmlns:p14="http://schemas.microsoft.com/office/powerpoint/2010/main" val="304371996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6" y="226060"/>
            <a:ext cx="6369813" cy="492443"/>
          </a:xfrm>
        </p:spPr>
        <p:txBody>
          <a:bodyPr/>
          <a:lstStyle/>
          <a:p>
            <a:pPr>
              <a:defRPr/>
            </a:pPr>
            <a:r>
              <a:rPr lang="en-US" dirty="0" smtClean="0">
                <a:effectLst/>
              </a:rPr>
              <a:t>Online / Concierge </a:t>
            </a:r>
            <a:r>
              <a:rPr lang="en-US" dirty="0">
                <a:effectLst/>
              </a:rPr>
              <a:t>services</a:t>
            </a:r>
          </a:p>
        </p:txBody>
      </p:sp>
      <p:sp>
        <p:nvSpPr>
          <p:cNvPr id="4099" name="Content Placeholder 2"/>
          <p:cNvSpPr>
            <a:spLocks noGrp="1"/>
          </p:cNvSpPr>
          <p:nvPr>
            <p:ph idx="1"/>
          </p:nvPr>
        </p:nvSpPr>
        <p:spPr>
          <a:xfrm>
            <a:off x="309174" y="1112108"/>
            <a:ext cx="8576642" cy="4940755"/>
          </a:xfrm>
        </p:spPr>
        <p:txBody>
          <a:bodyPr/>
          <a:lstStyle/>
          <a:p>
            <a:pPr marL="457200" lvl="1" indent="0">
              <a:buClr>
                <a:srgbClr val="000066"/>
              </a:buClr>
              <a:buNone/>
            </a:pPr>
            <a:endParaRPr lang="en-US" sz="600" dirty="0"/>
          </a:p>
          <a:p>
            <a:pPr>
              <a:buClr>
                <a:srgbClr val="000066"/>
              </a:buClr>
              <a:buFont typeface="Arial" pitchFamily="34" charset="0"/>
              <a:buChar char="•"/>
            </a:pPr>
            <a:r>
              <a:rPr lang="en-US" sz="2600" dirty="0" smtClean="0"/>
              <a:t>Important information for all NBK residents is </a:t>
            </a:r>
            <a:r>
              <a:rPr lang="en-US" sz="2600" dirty="0"/>
              <a:t>available at </a:t>
            </a:r>
            <a:r>
              <a:rPr lang="en-US" sz="2600" dirty="0" smtClean="0"/>
              <a:t> </a:t>
            </a:r>
            <a:r>
              <a:rPr lang="en-US" sz="2800" dirty="0" smtClean="0">
                <a:hlinkClick r:id="rId3"/>
              </a:rPr>
              <a:t>www.navylifepnw.com</a:t>
            </a:r>
            <a:endParaRPr lang="en-US" sz="2600" dirty="0"/>
          </a:p>
          <a:p>
            <a:pPr marL="0" indent="0">
              <a:buClr>
                <a:srgbClr val="000066"/>
              </a:buClr>
              <a:buNone/>
            </a:pPr>
            <a:r>
              <a:rPr lang="en-US" sz="2600" dirty="0"/>
              <a:t>It assists you in becoming familiar with the different UH campuses at NBK and  services available.</a:t>
            </a:r>
          </a:p>
          <a:p>
            <a:pPr marL="0" indent="0">
              <a:buClr>
                <a:srgbClr val="000066"/>
              </a:buClr>
              <a:buNone/>
            </a:pPr>
            <a:r>
              <a:rPr lang="en-US" sz="2600" dirty="0"/>
              <a:t>     </a:t>
            </a:r>
            <a:endParaRPr lang="en-US" sz="1800" dirty="0">
              <a:solidFill>
                <a:srgbClr val="FF0000"/>
              </a:solidFill>
            </a:endParaRPr>
          </a:p>
          <a:p>
            <a:pPr lvl="2"/>
            <a:endParaRPr lang="en-US" sz="1800" dirty="0"/>
          </a:p>
          <a:p>
            <a:endParaRPr lang="en-US" sz="1000"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94" y="173420"/>
            <a:ext cx="1841393" cy="70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 action="ppaction://noaction"/>
          </p:cNvPr>
          <p:cNvSpPr/>
          <p:nvPr/>
        </p:nvSpPr>
        <p:spPr bwMode="auto">
          <a:xfrm>
            <a:off x="7696200" y="173420"/>
            <a:ext cx="1295400" cy="588580"/>
          </a:xfrm>
          <a:prstGeom prst="rect">
            <a:avLst/>
          </a:prstGeom>
          <a:no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Arial"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5</a:t>
            </a:fld>
            <a:endParaRPr lang="en-US"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14" y="4269004"/>
            <a:ext cx="3644499" cy="202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304" y="3363787"/>
            <a:ext cx="4109421" cy="2585634"/>
          </a:xfrm>
          <a:prstGeom prst="rect">
            <a:avLst/>
          </a:prstGeom>
        </p:spPr>
      </p:pic>
      <p:sp>
        <p:nvSpPr>
          <p:cNvPr id="5" name="TextBox 4"/>
          <p:cNvSpPr txBox="1"/>
          <p:nvPr/>
        </p:nvSpPr>
        <p:spPr>
          <a:xfrm>
            <a:off x="4690334" y="3309997"/>
            <a:ext cx="3991087" cy="923330"/>
          </a:xfrm>
          <a:prstGeom prst="rect">
            <a:avLst/>
          </a:prstGeom>
          <a:noFill/>
        </p:spPr>
        <p:txBody>
          <a:bodyPr wrap="square" rtlCol="0">
            <a:spAutoFit/>
          </a:bodyPr>
          <a:lstStyle/>
          <a:p>
            <a:r>
              <a:rPr lang="en-US" dirty="0" smtClean="0"/>
              <a:t>These are available under the Housing tab, then select Unaccompanied Housing </a:t>
            </a:r>
            <a:endParaRPr lang="en-US" dirty="0"/>
          </a:p>
        </p:txBody>
      </p:sp>
    </p:spTree>
    <p:extLst>
      <p:ext uri="{BB962C8B-B14F-4D97-AF65-F5344CB8AC3E}">
        <p14:creationId xmlns:p14="http://schemas.microsoft.com/office/powerpoint/2010/main" val="299877744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247" t="29888" r="13969"/>
          <a:stretch/>
        </p:blipFill>
        <p:spPr bwMode="auto">
          <a:xfrm>
            <a:off x="368968" y="1074820"/>
            <a:ext cx="5773625" cy="555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7516" y="136547"/>
            <a:ext cx="8261685" cy="738664"/>
          </a:xfrm>
        </p:spPr>
        <p:txBody>
          <a:bodyPr/>
          <a:lstStyle/>
          <a:p>
            <a:r>
              <a:rPr lang="en-US" sz="2800" dirty="0"/>
              <a:t>Barracks Maintenance Request ONLINE  </a:t>
            </a:r>
            <a:br>
              <a:rPr lang="en-US" sz="2800" dirty="0"/>
            </a:br>
            <a:r>
              <a:rPr lang="en-US" sz="2000" dirty="0"/>
              <a:t>(</a:t>
            </a:r>
            <a:r>
              <a:rPr lang="en-US" sz="2000" b="0" dirty="0"/>
              <a:t>for routine requests only)</a:t>
            </a:r>
            <a:endParaRPr lang="en-US" sz="1600"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6</a:t>
            </a:fld>
            <a:endParaRPr lang="en-US" dirty="0"/>
          </a:p>
        </p:txBody>
      </p:sp>
      <p:sp>
        <p:nvSpPr>
          <p:cNvPr id="6" name="TextBox 5"/>
          <p:cNvSpPr txBox="1"/>
          <p:nvPr/>
        </p:nvSpPr>
        <p:spPr>
          <a:xfrm>
            <a:off x="5021179" y="2486527"/>
            <a:ext cx="3818022" cy="1600438"/>
          </a:xfrm>
          <a:prstGeom prst="rect">
            <a:avLst/>
          </a:prstGeom>
          <a:noFill/>
          <a:ln>
            <a:solidFill>
              <a:schemeClr val="tx1"/>
            </a:solidFill>
          </a:ln>
        </p:spPr>
        <p:txBody>
          <a:bodyPr wrap="square" rtlCol="0">
            <a:spAutoFit/>
          </a:bodyPr>
          <a:lstStyle/>
          <a:p>
            <a:r>
              <a:rPr lang="en-US" sz="2000" dirty="0">
                <a:solidFill>
                  <a:srgbClr val="0070C0"/>
                </a:solidFill>
              </a:rPr>
              <a:t>http://kitsap.navylifepnw.com/housing/unaccompanied-housing/barracks-maintenance-request</a:t>
            </a:r>
          </a:p>
          <a:p>
            <a:endParaRPr lang="en-US" dirty="0"/>
          </a:p>
        </p:txBody>
      </p:sp>
    </p:spTree>
    <p:extLst>
      <p:ext uri="{BB962C8B-B14F-4D97-AF65-F5344CB8AC3E}">
        <p14:creationId xmlns:p14="http://schemas.microsoft.com/office/powerpoint/2010/main" val="125735487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KEYS</a:t>
            </a:r>
          </a:p>
        </p:txBody>
      </p:sp>
      <p:sp>
        <p:nvSpPr>
          <p:cNvPr id="3" name="Content Placeholder 2"/>
          <p:cNvSpPr>
            <a:spLocks noGrp="1"/>
          </p:cNvSpPr>
          <p:nvPr>
            <p:ph idx="1"/>
          </p:nvPr>
        </p:nvSpPr>
        <p:spPr>
          <a:xfrm>
            <a:off x="685800" y="1090864"/>
            <a:ext cx="7848600" cy="5148012"/>
          </a:xfrm>
        </p:spPr>
        <p:txBody>
          <a:bodyPr/>
          <a:lstStyle/>
          <a:p>
            <a:pPr lvl="0">
              <a:spcBef>
                <a:spcPts val="600"/>
              </a:spcBef>
              <a:spcAft>
                <a:spcPts val="600"/>
              </a:spcAft>
            </a:pPr>
            <a:r>
              <a:rPr lang="en-US" dirty="0"/>
              <a:t>Keys available at NGIS</a:t>
            </a:r>
          </a:p>
          <a:p>
            <a:pPr lvl="0">
              <a:spcBef>
                <a:spcPts val="600"/>
              </a:spcBef>
              <a:spcAft>
                <a:spcPts val="600"/>
              </a:spcAft>
            </a:pPr>
            <a:r>
              <a:rPr lang="en-US" dirty="0"/>
              <a:t>Key issues:</a:t>
            </a:r>
          </a:p>
          <a:p>
            <a:pPr lvl="0">
              <a:spcBef>
                <a:spcPts val="600"/>
              </a:spcBef>
              <a:spcAft>
                <a:spcPts val="600"/>
              </a:spcAft>
            </a:pPr>
            <a:r>
              <a:rPr lang="en-US" dirty="0"/>
              <a:t>“One-shot key” available at the NGIS 24/7.  </a:t>
            </a:r>
          </a:p>
          <a:p>
            <a:pPr lvl="1">
              <a:spcBef>
                <a:spcPts val="600"/>
              </a:spcBef>
              <a:spcAft>
                <a:spcPts val="600"/>
              </a:spcAft>
            </a:pPr>
            <a:r>
              <a:rPr lang="en-US" dirty="0"/>
              <a:t>A charge will be added to your account and when you return the key, the charge will be removed.  </a:t>
            </a:r>
          </a:p>
          <a:p>
            <a:pPr>
              <a:spcBef>
                <a:spcPts val="600"/>
              </a:spcBef>
              <a:spcAft>
                <a:spcPts val="600"/>
              </a:spcAft>
            </a:pPr>
            <a:r>
              <a:rPr lang="en-US" dirty="0"/>
              <a:t>What to do with keycard readers when</a:t>
            </a:r>
            <a:r>
              <a:rPr lang="en-US" dirty="0" smtClean="0"/>
              <a:t>: (2302/2306)</a:t>
            </a:r>
            <a:endParaRPr lang="en-US" dirty="0"/>
          </a:p>
          <a:p>
            <a:pPr lvl="1">
              <a:spcBef>
                <a:spcPts val="600"/>
              </a:spcBef>
              <a:spcAft>
                <a:spcPts val="600"/>
              </a:spcAft>
            </a:pPr>
            <a:r>
              <a:rPr lang="en-US" dirty="0"/>
              <a:t>Flashes  </a:t>
            </a:r>
            <a:r>
              <a:rPr lang="en-US" dirty="0" smtClean="0"/>
              <a:t>yellow to green </a:t>
            </a:r>
            <a:r>
              <a:rPr lang="en-US" dirty="0"/>
              <a:t>means your batteries are dying  </a:t>
            </a:r>
          </a:p>
          <a:p>
            <a:pPr lvl="1">
              <a:spcBef>
                <a:spcPts val="600"/>
              </a:spcBef>
              <a:spcAft>
                <a:spcPts val="600"/>
              </a:spcAft>
            </a:pPr>
            <a:r>
              <a:rPr lang="en-US" dirty="0"/>
              <a:t>Flashes orange means that the dead bolt is on.  </a:t>
            </a:r>
          </a:p>
          <a:p>
            <a:pPr lvl="1">
              <a:spcBef>
                <a:spcPts val="600"/>
              </a:spcBef>
              <a:spcAft>
                <a:spcPts val="600"/>
              </a:spcAft>
            </a:pPr>
            <a:r>
              <a:rPr lang="en-US" dirty="0"/>
              <a:t>Flashes red means that either the key or programming is bad.</a:t>
            </a:r>
          </a:p>
          <a:p>
            <a:pPr lvl="1">
              <a:spcBef>
                <a:spcPts val="600"/>
              </a:spcBef>
              <a:spcAft>
                <a:spcPts val="600"/>
              </a:spcAft>
            </a:pPr>
            <a:r>
              <a:rPr lang="en-US" dirty="0"/>
              <a:t>Flashes green to red means your battery is completely dead.  </a:t>
            </a:r>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7</a:t>
            </a:fld>
            <a:endParaRPr lang="en-US" dirty="0"/>
          </a:p>
        </p:txBody>
      </p:sp>
    </p:spTree>
    <p:extLst>
      <p:ext uri="{BB962C8B-B14F-4D97-AF65-F5344CB8AC3E}">
        <p14:creationId xmlns:p14="http://schemas.microsoft.com/office/powerpoint/2010/main" val="357531041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KEYS – cont’d</a:t>
            </a:r>
          </a:p>
        </p:txBody>
      </p:sp>
      <p:sp>
        <p:nvSpPr>
          <p:cNvPr id="3" name="Content Placeholder 2"/>
          <p:cNvSpPr>
            <a:spLocks noGrp="1"/>
          </p:cNvSpPr>
          <p:nvPr>
            <p:ph idx="1"/>
          </p:nvPr>
        </p:nvSpPr>
        <p:spPr/>
        <p:txBody>
          <a:bodyPr/>
          <a:lstStyle/>
          <a:p>
            <a:pPr marL="228600" lvl="1" indent="-228600">
              <a:buFontTx/>
              <a:buChar char="•"/>
            </a:pPr>
            <a:r>
              <a:rPr lang="en-US" dirty="0"/>
              <a:t>During working hours contact your Building </a:t>
            </a:r>
            <a:r>
              <a:rPr lang="en-US" dirty="0" smtClean="0"/>
              <a:t>Manager in bldg. 2300.</a:t>
            </a:r>
          </a:p>
          <a:p>
            <a:pPr marL="228600" lvl="1" indent="-228600">
              <a:buFontTx/>
              <a:buChar char="•"/>
            </a:pPr>
            <a:r>
              <a:rPr lang="en-US" dirty="0" smtClean="0"/>
              <a:t>After </a:t>
            </a:r>
            <a:r>
              <a:rPr lang="en-US" dirty="0"/>
              <a:t>hours contact the UH Duty Manager.  </a:t>
            </a:r>
            <a:r>
              <a:rPr lang="en-US" dirty="0" smtClean="0"/>
              <a:t>360-340-0047</a:t>
            </a:r>
            <a:endParaRPr lang="en-US" dirty="0"/>
          </a:p>
          <a:p>
            <a:pPr marL="228600" lvl="1" indent="-228600">
              <a:buFontTx/>
              <a:buChar char="•"/>
            </a:pPr>
            <a:endParaRPr lang="en-US" dirty="0"/>
          </a:p>
          <a:p>
            <a:pPr marL="228600" lvl="1" indent="-228600">
              <a:buFontTx/>
              <a:buChar char="•"/>
            </a:pPr>
            <a:endParaRPr lang="en-US" dirty="0"/>
          </a:p>
          <a:p>
            <a:pPr marL="228600" lvl="1" indent="-228600">
              <a:buFontTx/>
              <a:buChar char="•"/>
            </a:pPr>
            <a:r>
              <a:rPr lang="en-US" sz="2800" dirty="0"/>
              <a:t>Room keys are not to be given to anyone except who there were assigned to.</a:t>
            </a:r>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8</a:t>
            </a:fld>
            <a:endParaRPr lang="en-US" dirty="0"/>
          </a:p>
        </p:txBody>
      </p:sp>
    </p:spTree>
    <p:extLst>
      <p:ext uri="{BB962C8B-B14F-4D97-AF65-F5344CB8AC3E}">
        <p14:creationId xmlns:p14="http://schemas.microsoft.com/office/powerpoint/2010/main" val="305993260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391400" cy="492443"/>
          </a:xfrm>
        </p:spPr>
        <p:txBody>
          <a:bodyPr/>
          <a:lstStyle/>
          <a:p>
            <a:r>
              <a:rPr lang="en-US" dirty="0"/>
              <a:t>Maintenance</a:t>
            </a:r>
          </a:p>
        </p:txBody>
      </p:sp>
      <p:sp>
        <p:nvSpPr>
          <p:cNvPr id="3" name="Content Placeholder 2"/>
          <p:cNvSpPr>
            <a:spLocks noGrp="1"/>
          </p:cNvSpPr>
          <p:nvPr>
            <p:ph idx="1"/>
          </p:nvPr>
        </p:nvSpPr>
        <p:spPr/>
        <p:txBody>
          <a:bodyPr/>
          <a:lstStyle/>
          <a:p>
            <a:r>
              <a:rPr lang="en-US" dirty="0"/>
              <a:t>You are our main source of reporting needed repairs.</a:t>
            </a:r>
          </a:p>
          <a:p>
            <a:pPr lvl="0"/>
            <a:r>
              <a:rPr lang="en-US" dirty="0"/>
              <a:t>You </a:t>
            </a:r>
            <a:r>
              <a:rPr lang="en-US" dirty="0" smtClean="0"/>
              <a:t>may submit </a:t>
            </a:r>
            <a:r>
              <a:rPr lang="en-US" dirty="0"/>
              <a:t>routine maintenance request online at </a:t>
            </a:r>
            <a:r>
              <a:rPr lang="en-US" u="sng" dirty="0">
                <a:hlinkClick r:id="rId2"/>
              </a:rPr>
              <a:t>http://kitsap.navylifepnw.com/housing/unaccompanied-housing/barracks-maintenance-request</a:t>
            </a:r>
            <a:r>
              <a:rPr lang="en-US" dirty="0"/>
              <a:t>  </a:t>
            </a:r>
          </a:p>
          <a:p>
            <a:pPr marL="0" lvl="0" indent="0">
              <a:buNone/>
            </a:pPr>
            <a:r>
              <a:rPr lang="en-US" dirty="0"/>
              <a:t>or by stopping by your local UH Office.  </a:t>
            </a:r>
          </a:p>
          <a:p>
            <a:r>
              <a:rPr lang="en-US" dirty="0"/>
              <a:t>Routine maintenance submitted to the Base Operating Service Contractor maintenance team may take up to 30 days to be completed.</a:t>
            </a:r>
          </a:p>
          <a:p>
            <a:endParaRPr lang="en-US" dirty="0"/>
          </a:p>
        </p:txBody>
      </p:sp>
      <p:sp>
        <p:nvSpPr>
          <p:cNvPr id="4" name="Slide Number Placeholder 3"/>
          <p:cNvSpPr>
            <a:spLocks noGrp="1"/>
          </p:cNvSpPr>
          <p:nvPr>
            <p:ph type="sldNum" sz="quarter" idx="11"/>
          </p:nvPr>
        </p:nvSpPr>
        <p:spPr/>
        <p:txBody>
          <a:bodyPr/>
          <a:lstStyle/>
          <a:p>
            <a:pPr>
              <a:defRPr/>
            </a:pPr>
            <a:fld id="{59ECC700-23C7-4DCD-B15A-351B5ADD5C68}" type="slidenum">
              <a:rPr lang="en-US" smtClean="0"/>
              <a:pPr>
                <a:defRPr/>
              </a:pPr>
              <a:t>9</a:t>
            </a:fld>
            <a:endParaRPr lang="en-US" dirty="0"/>
          </a:p>
        </p:txBody>
      </p:sp>
    </p:spTree>
    <p:extLst>
      <p:ext uri="{BB962C8B-B14F-4D97-AF65-F5344CB8AC3E}">
        <p14:creationId xmlns:p14="http://schemas.microsoft.com/office/powerpoint/2010/main" val="227492312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theme/theme1.xml><?xml version="1.0" encoding="utf-8"?>
<a:theme xmlns:a="http://schemas.openxmlformats.org/drawingml/2006/main" name="UH New Resident Orientation 11 Mar 15">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FFC Division Director’s Meet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FC Division Director’s Meeting templat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870C7A0781394AA9F29FBE547E3B9D" ma:contentTypeVersion="0" ma:contentTypeDescription="Create a new document." ma:contentTypeScope="" ma:versionID="9cb1608c7a866ad72d2fa5e414c5a1c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2BBB88D-C870-4ACD-BA7B-99AC23CA47C9}">
  <ds:schemaRefs>
    <ds:schemaRef ds:uri="http://schemas.microsoft.com/sharepoint/v3/contenttype/forms"/>
  </ds:schemaRefs>
</ds:datastoreItem>
</file>

<file path=customXml/itemProps2.xml><?xml version="1.0" encoding="utf-8"?>
<ds:datastoreItem xmlns:ds="http://schemas.openxmlformats.org/officeDocument/2006/customXml" ds:itemID="{514F491A-7405-4734-8949-39FE104E4DA2}">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41C812AA-932C-415F-8C68-9D649AC76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39EEC69F-9692-476D-9065-43EB2E45B5A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UH New Resident Orientation 11 Mar 15</Template>
  <TotalTime>11159</TotalTime>
  <Words>4145</Words>
  <Application>Microsoft Office PowerPoint</Application>
  <PresentationFormat>On-screen Show (4:3)</PresentationFormat>
  <Paragraphs>398</Paragraphs>
  <Slides>43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Times New Roman</vt:lpstr>
      <vt:lpstr>Wingdings</vt:lpstr>
      <vt:lpstr>UH New Resident Orientation 11 Mar 15</vt:lpstr>
      <vt:lpstr>1_FFC Division Director’s Meeting template</vt:lpstr>
      <vt:lpstr>Unaccompanied Housing  New  Resident Orientation </vt:lpstr>
      <vt:lpstr>Agenda  page 1</vt:lpstr>
      <vt:lpstr>Agenda  page 2</vt:lpstr>
      <vt:lpstr>Emergency Management</vt:lpstr>
      <vt:lpstr>Online / Concierge services</vt:lpstr>
      <vt:lpstr>Barracks Maintenance Request ONLINE   (for routine requests only)</vt:lpstr>
      <vt:lpstr>KEYS</vt:lpstr>
      <vt:lpstr>KEYS – cont’d</vt:lpstr>
      <vt:lpstr>Maintenance</vt:lpstr>
      <vt:lpstr>Maintenance cont’d</vt:lpstr>
      <vt:lpstr>Maintenance </vt:lpstr>
      <vt:lpstr>Molds/Mildew and Bed Bugs</vt:lpstr>
      <vt:lpstr>US Mail and package delivery</vt:lpstr>
      <vt:lpstr>Rules- Room Inspections</vt:lpstr>
      <vt:lpstr>Room Inspections cont.</vt:lpstr>
      <vt:lpstr>Room inspections cont.</vt:lpstr>
      <vt:lpstr>Rules - Alcohol</vt:lpstr>
      <vt:lpstr>Rules - Alcohol</vt:lpstr>
      <vt:lpstr>Guest Policy</vt:lpstr>
      <vt:lpstr>Rules – Smoking</vt:lpstr>
      <vt:lpstr>Rules -Smoking cont.</vt:lpstr>
      <vt:lpstr>Rules - Weapons</vt:lpstr>
      <vt:lpstr>Additional Prohibited Items</vt:lpstr>
      <vt:lpstr>Prohibited Items cont.</vt:lpstr>
      <vt:lpstr>PowerPoint Presentation</vt:lpstr>
      <vt:lpstr>Rules – Cooking in rooms</vt:lpstr>
      <vt:lpstr>Common Area - Kitchen</vt:lpstr>
      <vt:lpstr>Common Area - Laundry</vt:lpstr>
      <vt:lpstr>Rules - Trash</vt:lpstr>
      <vt:lpstr>Parking</vt:lpstr>
      <vt:lpstr>TRANSPORTATION ON/OFF BASE BANGOR</vt:lpstr>
      <vt:lpstr>TRANSPORTATION ON/OFF BASE BREMERTON</vt:lpstr>
      <vt:lpstr>Parking- Bicycles</vt:lpstr>
      <vt:lpstr>Damages</vt:lpstr>
      <vt:lpstr>Do not hang anything from Fire Sprinkler</vt:lpstr>
      <vt:lpstr>UH Check – Out Procedure </vt:lpstr>
      <vt:lpstr>Navy Gateway Inns and Suites (NGIS)</vt:lpstr>
      <vt:lpstr>Resident Advisor (RA) Program  </vt:lpstr>
      <vt:lpstr>UH Residents’ Role in Sexual Assault  Prevention &amp; Response (SAPR)</vt:lpstr>
      <vt:lpstr>SAPR - Bystander Intervention </vt:lpstr>
      <vt:lpstr>SAPR - Reduce Your Risk  </vt:lpstr>
      <vt:lpstr>UH Offices</vt:lpstr>
      <vt:lpstr>Questions?   </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Unaccompanied Housing  New Resident Orientation</dc:title>
  <dc:creator>Hurd, Carol CIV CNIC HQ, N93</dc:creator>
  <cp:lastModifiedBy>Hizer, Ronald D CIV USN COMNAVREG NW BGR WA (USA)</cp:lastModifiedBy>
  <cp:revision>184</cp:revision>
  <cp:lastPrinted>2021-07-28T20:23:28Z</cp:lastPrinted>
  <dcterms:created xsi:type="dcterms:W3CDTF">2015-03-11T16:29:08Z</dcterms:created>
  <dcterms:modified xsi:type="dcterms:W3CDTF">2021-07-30T23:02:14Z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tails">
    <vt:lpwstr/>
  </property>
  <property fmtid="{D5CDD505-2E9C-101B-9397-08002B2CF9AE}" pid="3" name="ContentType">
    <vt:lpwstr>Document</vt:lpwstr>
  </property>
  <property fmtid="{D5CDD505-2E9C-101B-9397-08002B2CF9AE}" pid="4" name="SPSDescription">
    <vt:lpwstr>Standard brief template, updated May 2010</vt:lpwstr>
  </property>
  <property fmtid="{D5CDD505-2E9C-101B-9397-08002B2CF9AE}" pid="5" name="TypeDoc">
    <vt:lpwstr>ACTION OFFICER TEMPLATES</vt:lpwstr>
  </property>
  <property fmtid="{D5CDD505-2E9C-101B-9397-08002B2CF9AE}" pid="6" name="Owner">
    <vt:lpwstr>Flag Secretary</vt:lpwstr>
  </property>
  <property fmtid="{D5CDD505-2E9C-101B-9397-08002B2CF9AE}" pid="7" name="ContentTypeId">
    <vt:lpwstr>0x01010066870C7A0781394AA9F29FBE547E3B9D</vt:lpwstr>
  </property>
  <property fmtid="{D5CDD505-2E9C-101B-9397-08002B2CF9AE}" pid="8" name="Status">
    <vt:lpwstr>Final</vt:lpwstr>
  </property>
</Properties>
</file>